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2"/>
  </p:notesMasterIdLst>
  <p:sldIdLst>
    <p:sldId id="256" r:id="rId3"/>
    <p:sldId id="258" r:id="rId4"/>
    <p:sldId id="304" r:id="rId5"/>
    <p:sldId id="289" r:id="rId6"/>
    <p:sldId id="290" r:id="rId7"/>
    <p:sldId id="291" r:id="rId8"/>
    <p:sldId id="303" r:id="rId9"/>
    <p:sldId id="292" r:id="rId10"/>
    <p:sldId id="293" r:id="rId11"/>
    <p:sldId id="305" r:id="rId12"/>
    <p:sldId id="294" r:id="rId13"/>
    <p:sldId id="295" r:id="rId14"/>
    <p:sldId id="306" r:id="rId15"/>
    <p:sldId id="302" r:id="rId16"/>
    <p:sldId id="288" r:id="rId17"/>
    <p:sldId id="259" r:id="rId18"/>
    <p:sldId id="260" r:id="rId19"/>
    <p:sldId id="270" r:id="rId20"/>
    <p:sldId id="296" r:id="rId21"/>
    <p:sldId id="261" r:id="rId22"/>
    <p:sldId id="262" r:id="rId23"/>
    <p:sldId id="263" r:id="rId24"/>
    <p:sldId id="271" r:id="rId25"/>
    <p:sldId id="272" r:id="rId26"/>
    <p:sldId id="297" r:id="rId27"/>
    <p:sldId id="264" r:id="rId28"/>
    <p:sldId id="265" r:id="rId29"/>
    <p:sldId id="266" r:id="rId30"/>
    <p:sldId id="267" r:id="rId31"/>
    <p:sldId id="268" r:id="rId32"/>
    <p:sldId id="298" r:id="rId33"/>
    <p:sldId id="273" r:id="rId34"/>
    <p:sldId id="274" r:id="rId35"/>
    <p:sldId id="275" r:id="rId36"/>
    <p:sldId id="278" r:id="rId37"/>
    <p:sldId id="299" r:id="rId38"/>
    <p:sldId id="279" r:id="rId39"/>
    <p:sldId id="280" r:id="rId40"/>
    <p:sldId id="287" r:id="rId41"/>
    <p:sldId id="281" r:id="rId43"/>
    <p:sldId id="282" r:id="rId44"/>
    <p:sldId id="283" r:id="rId45"/>
    <p:sldId id="285" r:id="rId46"/>
    <p:sldId id="286" r:id="rId47"/>
    <p:sldId id="284" r:id="rId48"/>
    <p:sldId id="301" r:id="rId49"/>
    <p:sldId id="300" r:id="rId5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3" Type="http://schemas.openxmlformats.org/officeDocument/2006/relationships/tableStyles" Target="tableStyles.xml"/><Relationship Id="rId52" Type="http://schemas.openxmlformats.org/officeDocument/2006/relationships/viewProps" Target="viewProps.xml"/><Relationship Id="rId51" Type="http://schemas.openxmlformats.org/officeDocument/2006/relationships/presProps" Target="presProps.xml"/><Relationship Id="rId50" Type="http://schemas.openxmlformats.org/officeDocument/2006/relationships/slide" Target="slides/slide47.xml"/><Relationship Id="rId5" Type="http://schemas.openxmlformats.org/officeDocument/2006/relationships/slide" Target="slides/slide3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notesMaster" Target="notesMasters/notesMaster1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9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10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11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11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image" Target="../media/image4.jpeg"/><Relationship Id="rId1" Type="http://schemas.openxmlformats.org/officeDocument/2006/relationships/image" Target="../media/image12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16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9.jpeg"/><Relationship Id="rId1" Type="http://schemas.openxmlformats.org/officeDocument/2006/relationships/image" Target="../media/image18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image" Target="../media/image20.jpeg"/><Relationship Id="rId1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image" Target="../media/image25.jpeg"/><Relationship Id="rId1" Type="http://schemas.openxmlformats.org/officeDocument/2006/relationships/image" Target="../media/image14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26.jpe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27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28.jpe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29.jpe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14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30.jpe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31.jpe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32.jpe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1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3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34.jpe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35.jpe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36.jpe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37.jpe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38.jpe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39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image" Target="../media/image41.jpeg"/><Relationship Id="rId1" Type="http://schemas.openxmlformats.org/officeDocument/2006/relationships/image" Target="../media/image40.jpe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42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7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en-US" altLang="zh-CN">
                <a:sym typeface="+mn-ea"/>
              </a:rPr>
              <a:t>CISC3003</a:t>
            </a:r>
            <a:br>
              <a:rPr lang="en-US" altLang="zh-CN">
                <a:sym typeface="+mn-ea"/>
              </a:rPr>
            </a:br>
            <a:r>
              <a:rPr lang="en-US" altLang="zh-CN">
                <a:sym typeface="+mn-ea"/>
              </a:rPr>
              <a:t>Project Individual Part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r>
              <a:rPr lang="en-US" altLang="zh-CN"/>
              <a:t>DC228428 Zhang JiaQi</a:t>
            </a:r>
            <a:endParaRPr lang="en-US" altLang="zh-CN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>
            <a:normAutofit fontScale="90000"/>
          </a:bodyPr>
          <a:p>
            <a:r>
              <a:rPr lang="en-US" altLang="zh-CN"/>
              <a:t>Individual Requirements</a:t>
            </a:r>
            <a:br>
              <a:rPr lang="en-US" altLang="zh-CN"/>
            </a:br>
            <a:r>
              <a:rPr lang="en-US" altLang="zh-CN"/>
              <a:t>Part </a:t>
            </a:r>
            <a:r>
              <a:rPr lang="en-US" altLang="zh-CN"/>
              <a:t>A :</a:t>
            </a:r>
            <a:br>
              <a:rPr lang="en-US" altLang="zh-CN"/>
            </a:br>
            <a:r>
              <a:rPr lang="en-US" altLang="zh-CN"/>
              <a:t>Signup page</a:t>
            </a:r>
            <a:endParaRPr lang="en-US" altLang="zh-CN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/>
      </p:sp>
      <p:pic>
        <p:nvPicPr>
          <p:cNvPr id="4" name="图片 3" descr="a-8-signu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99105" y="1296035"/>
            <a:ext cx="9192895" cy="498792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>
            <a:normAutofit fontScale="90000"/>
          </a:bodyPr>
          <a:p>
            <a:r>
              <a:rPr lang="en-US" altLang="zh-CN"/>
              <a:t>Individual Requirements</a:t>
            </a:r>
            <a:br>
              <a:rPr lang="en-US" altLang="zh-CN"/>
            </a:br>
            <a:r>
              <a:rPr lang="en-US" altLang="zh-CN"/>
              <a:t>Part </a:t>
            </a:r>
            <a:r>
              <a:rPr lang="en-US" altLang="zh-CN"/>
              <a:t>A :</a:t>
            </a:r>
            <a:br>
              <a:rPr lang="en-US" altLang="zh-CN"/>
            </a:br>
            <a:r>
              <a:rPr lang="en-US" altLang="zh-CN"/>
              <a:t>Database: all tables</a:t>
            </a:r>
            <a:endParaRPr lang="en-US" altLang="zh-CN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/>
      </p:sp>
      <p:pic>
        <p:nvPicPr>
          <p:cNvPr id="4" name="图片 3" descr="a-db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83150" y="0"/>
            <a:ext cx="620458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>
            <a:normAutofit fontScale="90000"/>
          </a:bodyPr>
          <a:p>
            <a:r>
              <a:rPr lang="en-US" altLang="zh-CN"/>
              <a:t>Individual Requirements</a:t>
            </a:r>
            <a:br>
              <a:rPr lang="en-US" altLang="zh-CN"/>
            </a:br>
            <a:r>
              <a:rPr lang="en-US" altLang="zh-CN"/>
              <a:t>Part </a:t>
            </a:r>
            <a:r>
              <a:rPr lang="en-US" altLang="zh-CN"/>
              <a:t>A :</a:t>
            </a:r>
            <a:br>
              <a:rPr lang="en-US" altLang="zh-CN"/>
            </a:br>
            <a:r>
              <a:rPr lang="en-US" altLang="zh-CN"/>
              <a:t>Database: cart table attributes</a:t>
            </a:r>
            <a:endParaRPr lang="en-US" altLang="zh-CN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/>
      </p:sp>
      <p:pic>
        <p:nvPicPr>
          <p:cNvPr id="5" name="图片 4" descr="a-db-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72025" y="0"/>
            <a:ext cx="635762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>
            <a:normAutofit fontScale="90000"/>
          </a:bodyPr>
          <a:p>
            <a:r>
              <a:rPr lang="en-US" altLang="zh-CN"/>
              <a:t>Individual Requirements</a:t>
            </a:r>
            <a:br>
              <a:rPr lang="en-US" altLang="zh-CN"/>
            </a:br>
            <a:r>
              <a:rPr lang="en-US" altLang="zh-CN"/>
              <a:t>Part </a:t>
            </a:r>
            <a:r>
              <a:rPr lang="en-US" altLang="zh-CN"/>
              <a:t>A :</a:t>
            </a:r>
            <a:br>
              <a:rPr lang="en-US" altLang="zh-CN"/>
            </a:br>
            <a:r>
              <a:rPr lang="en-US" altLang="zh-CN"/>
              <a:t>Database: cart table attributes</a:t>
            </a:r>
            <a:endParaRPr lang="en-US" altLang="zh-CN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/>
      </p:sp>
      <p:pic>
        <p:nvPicPr>
          <p:cNvPr id="5" name="图片 4" descr="a-db-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72025" y="0"/>
            <a:ext cx="635762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>
            <a:normAutofit fontScale="90000"/>
          </a:bodyPr>
          <a:p>
            <a:r>
              <a:rPr lang="en-US" altLang="zh-CN"/>
              <a:t>Individual Requirements</a:t>
            </a:r>
            <a:br>
              <a:rPr lang="en-US" altLang="zh-CN"/>
            </a:br>
            <a:r>
              <a:rPr lang="en-US" altLang="zh-CN"/>
              <a:t>Part </a:t>
            </a:r>
            <a:r>
              <a:rPr lang="en-US" altLang="zh-CN"/>
              <a:t>A :</a:t>
            </a:r>
            <a:br>
              <a:rPr lang="en-US" altLang="zh-CN"/>
            </a:br>
            <a:r>
              <a:rPr lang="en-US" altLang="zh-CN"/>
              <a:t>Database: Product table entries</a:t>
            </a:r>
            <a:endParaRPr lang="en-US" altLang="zh-CN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/>
      </p:sp>
      <p:pic>
        <p:nvPicPr>
          <p:cNvPr id="7" name="图片 6" descr="a-db-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16800" y="0"/>
            <a:ext cx="4106545" cy="6858000"/>
          </a:xfrm>
          <a:prstGeom prst="rect">
            <a:avLst/>
          </a:prstGeom>
        </p:spPr>
      </p:pic>
      <p:pic>
        <p:nvPicPr>
          <p:cNvPr id="8" name="图片 7" descr="a-3-viewpr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27250"/>
            <a:ext cx="7416800" cy="402336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>
            <a:normAutofit fontScale="90000"/>
          </a:bodyPr>
          <a:p>
            <a:r>
              <a:rPr lang="en-US" altLang="zh-CN"/>
              <a:t>Individual Requirements</a:t>
            </a:r>
            <a:br>
              <a:rPr lang="en-US" altLang="zh-CN"/>
            </a:br>
            <a:r>
              <a:rPr lang="en-US" altLang="zh-CN"/>
              <a:t>Part B </a:t>
            </a:r>
            <a:br>
              <a:rPr lang="en-US" altLang="zh-CN"/>
            </a:br>
            <a:r>
              <a:rPr lang="en-US" altLang="zh-CN"/>
              <a:t>Practice 001</a:t>
            </a:r>
            <a:endParaRPr lang="en-US" altLang="zh-CN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/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/>
        <p:txBody>
          <a:bodyPr/>
          <a:p>
            <a:r>
              <a:rPr lang="en-US" altLang="zh-CN"/>
              <a:t>All files are located in </a:t>
            </a:r>
            <a:r>
              <a:rPr lang="en-US" altLang="zh-CN">
                <a:solidFill>
                  <a:schemeClr val="accent1"/>
                </a:solidFill>
              </a:rPr>
              <a:t>indi_shop/ProjectAssgn-Ind-PartB-01</a:t>
            </a:r>
            <a:endParaRPr lang="en-US" altLang="zh-CN"/>
          </a:p>
          <a:p>
            <a:r>
              <a:rPr lang="zh-CN" altLang="en-US"/>
              <a:t>所有文件位于</a:t>
            </a:r>
            <a:r>
              <a:rPr lang="en-US" altLang="zh-CN"/>
              <a:t>indi_shop/ProjectAssgn-Ind-PartB-01</a:t>
            </a:r>
            <a:endParaRPr lang="en-US" altLang="zh-CN"/>
          </a:p>
        </p:txBody>
      </p:sp>
      <p:pic>
        <p:nvPicPr>
          <p:cNvPr id="5" name="图片 4" descr="proj_overview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83505" y="927100"/>
            <a:ext cx="6612255" cy="447992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>
            <a:normAutofit/>
          </a:bodyPr>
          <a:p>
            <a:r>
              <a:rPr lang="en-US" altLang="zh-CN" sz="2665"/>
              <a:t>Individual Requirements</a:t>
            </a:r>
            <a:br>
              <a:rPr lang="en-US" altLang="zh-CN" sz="2665"/>
            </a:br>
            <a:r>
              <a:rPr lang="en-US" altLang="zh-CN" sz="2665"/>
              <a:t>Part B </a:t>
            </a:r>
            <a:br>
              <a:rPr lang="en-US" altLang="zh-CN" sz="2665"/>
            </a:br>
            <a:r>
              <a:rPr lang="en-US" altLang="zh-CN" sz="2665"/>
              <a:t>Practice 001 :</a:t>
            </a:r>
            <a:br>
              <a:rPr lang="en-US" altLang="zh-CN" sz="2665"/>
            </a:br>
            <a:r>
              <a:rPr lang="en-US" altLang="zh-CN" sz="2665"/>
              <a:t>Create database</a:t>
            </a:r>
            <a:endParaRPr lang="en-US" altLang="zh-CN" sz="2665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/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90000" lnSpcReduction="10000"/>
          </a:bodyPr>
          <a:p>
            <a:pPr>
              <a:lnSpc>
                <a:spcPct val="100000"/>
              </a:lnSpc>
            </a:pPr>
            <a:r>
              <a:rPr lang="en-US" altLang="zh-CN"/>
              <a:t>All files are located in </a:t>
            </a:r>
            <a:r>
              <a:rPr lang="en-US" altLang="zh-CN">
                <a:solidFill>
                  <a:schemeClr val="accent1"/>
                </a:solidFill>
              </a:rPr>
              <a:t>indi_shop/ProjectAssgn-Ind-PartB-01</a:t>
            </a:r>
            <a:endParaRPr lang="en-US" altLang="zh-CN">
              <a:solidFill>
                <a:schemeClr val="accent1"/>
              </a:solidFill>
            </a:endParaRPr>
          </a:p>
          <a:p>
            <a:pPr>
              <a:lnSpc>
                <a:spcPct val="100000"/>
              </a:lnSpc>
            </a:pPr>
            <a:r>
              <a:rPr lang="en-US" altLang="zh-CN"/>
              <a:t>Start MySQL through XAMPP, create a new database in phpMyAdmin (name it "b01db", collation "utf8mb4_general_ci")</a:t>
            </a:r>
            <a:endParaRPr lang="en-US" altLang="zh-CN"/>
          </a:p>
          <a:p>
            <a:pPr>
              <a:lnSpc>
                <a:spcPct val="100000"/>
              </a:lnSpc>
            </a:pPr>
            <a:r>
              <a:rPr lang="en-US" altLang="zh-CN"/>
              <a:t>To create the TABLE "users", import </a:t>
            </a:r>
            <a:r>
              <a:rPr lang="en-US" altLang="zh-CN">
                <a:solidFill>
                  <a:schemeClr val="accent1"/>
                </a:solidFill>
              </a:rPr>
              <a:t>indi_shop/ProjectAssgn-Ind-PartB-01/createTable.sql</a:t>
            </a:r>
            <a:r>
              <a:rPr lang="en-US" altLang="zh-CN"/>
              <a:t> and execute it.</a:t>
            </a:r>
            <a:endParaRPr lang="en-US" altLang="zh-CN"/>
          </a:p>
          <a:p>
            <a:pPr>
              <a:lnSpc>
                <a:spcPct val="100000"/>
              </a:lnSpc>
            </a:pPr>
            <a:r>
              <a:rPr lang="zh-CN" altLang="en-US"/>
              <a:t>所有文件位于</a:t>
            </a:r>
            <a:r>
              <a:rPr lang="en-US" altLang="zh-CN"/>
              <a:t>indi_shop/ProjectAssgn-Ind-PartB-01</a:t>
            </a:r>
            <a:endParaRPr lang="en-US" altLang="zh-CN"/>
          </a:p>
          <a:p>
            <a:pPr>
              <a:lnSpc>
                <a:spcPct val="100000"/>
              </a:lnSpc>
            </a:pPr>
            <a:r>
              <a:rPr lang="zh-CN" altLang="en-US"/>
              <a:t>通过</a:t>
            </a:r>
            <a:r>
              <a:rPr lang="en-US" altLang="zh-CN"/>
              <a:t>XAMPP</a:t>
            </a:r>
            <a:r>
              <a:rPr lang="zh-CN" altLang="en-US"/>
              <a:t>启动</a:t>
            </a:r>
            <a:r>
              <a:rPr lang="en-US" altLang="zh-CN"/>
              <a:t>MySQL,</a:t>
            </a:r>
            <a:r>
              <a:rPr lang="zh-CN" altLang="en-US"/>
              <a:t>在</a:t>
            </a:r>
            <a:r>
              <a:rPr lang="en-US" altLang="zh-CN"/>
              <a:t>phpMyAdmin</a:t>
            </a:r>
            <a:r>
              <a:rPr lang="zh-CN" altLang="en-US"/>
              <a:t>中新建数据库（命名为</a:t>
            </a:r>
            <a:r>
              <a:rPr lang="en-US" altLang="zh-CN"/>
              <a:t>“</a:t>
            </a:r>
            <a:r>
              <a:rPr lang="en-US" altLang="zh-CN">
                <a:sym typeface="+mn-ea"/>
              </a:rPr>
              <a:t>b01db</a:t>
            </a:r>
            <a:r>
              <a:rPr lang="en-US" altLang="zh-CN"/>
              <a:t>”</a:t>
            </a:r>
            <a:r>
              <a:rPr lang="zh-CN" altLang="en-US"/>
              <a:t>，排序规则</a:t>
            </a:r>
            <a:r>
              <a:rPr lang="en-US" altLang="zh-CN"/>
              <a:t>“utf8mb4_general_ci”</a:t>
            </a:r>
            <a:r>
              <a:rPr lang="zh-CN" altLang="en-US"/>
              <a:t>）</a:t>
            </a:r>
            <a:endParaRPr lang="zh-CN" altLang="en-US"/>
          </a:p>
          <a:p>
            <a:pPr>
              <a:lnSpc>
                <a:spcPct val="100000"/>
              </a:lnSpc>
            </a:pPr>
            <a:r>
              <a:rPr lang="zh-CN" altLang="en-US"/>
              <a:t>为了创建</a:t>
            </a:r>
            <a:r>
              <a:rPr lang="en-US" altLang="zh-CN"/>
              <a:t>TABLE “users”, </a:t>
            </a:r>
            <a:r>
              <a:rPr lang="zh-CN" altLang="en-US"/>
              <a:t>导入</a:t>
            </a:r>
            <a:r>
              <a:rPr lang="en-US" altLang="zh-CN">
                <a:sym typeface="+mn-ea"/>
              </a:rPr>
              <a:t>indi_shop/ProjectAssgn-Ind-PartB-01/createTable.sql</a:t>
            </a:r>
            <a:r>
              <a:rPr lang="zh-CN" altLang="en-US">
                <a:sym typeface="+mn-ea"/>
              </a:rPr>
              <a:t>并执行</a:t>
            </a:r>
            <a:r>
              <a:rPr lang="en-US" altLang="zh-CN">
                <a:sym typeface="+mn-ea"/>
              </a:rPr>
              <a:t>.</a:t>
            </a:r>
            <a:endParaRPr lang="en-US" altLang="zh-CN">
              <a:sym typeface="+mn-ea"/>
            </a:endParaRPr>
          </a:p>
        </p:txBody>
      </p:sp>
      <p:pic>
        <p:nvPicPr>
          <p:cNvPr id="7" name="图片 6" descr="b1-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72025" y="873125"/>
            <a:ext cx="5186045" cy="5306695"/>
          </a:xfrm>
          <a:prstGeom prst="rect">
            <a:avLst/>
          </a:prstGeom>
        </p:spPr>
      </p:pic>
      <p:pic>
        <p:nvPicPr>
          <p:cNvPr id="6" name="图片 5" descr="b1-1"/>
          <p:cNvPicPr>
            <a:picLocks noChangeAspect="1"/>
          </p:cNvPicPr>
          <p:nvPr/>
        </p:nvPicPr>
        <p:blipFill>
          <a:blip r:embed="rId2"/>
          <a:srcRect r="47305" b="56054"/>
          <a:stretch>
            <a:fillRect/>
          </a:stretch>
        </p:blipFill>
        <p:spPr>
          <a:xfrm>
            <a:off x="7682865" y="3940810"/>
            <a:ext cx="3735705" cy="209169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>
            <a:normAutofit fontScale="90000"/>
          </a:bodyPr>
          <a:p>
            <a:r>
              <a:rPr lang="en-US" altLang="zh-CN"/>
              <a:t>Individual Requirements</a:t>
            </a:r>
            <a:br>
              <a:rPr lang="en-US" altLang="zh-CN"/>
            </a:br>
            <a:r>
              <a:rPr lang="en-US" altLang="zh-CN"/>
              <a:t>Part B </a:t>
            </a:r>
            <a:br>
              <a:rPr lang="en-US" altLang="zh-CN"/>
            </a:br>
            <a:r>
              <a:rPr lang="en-US" altLang="zh-CN"/>
              <a:t>Practice 001</a:t>
            </a:r>
            <a:endParaRPr lang="en-US" altLang="zh-CN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/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40105" y="2057400"/>
            <a:ext cx="3471545" cy="3811905"/>
          </a:xfrm>
        </p:spPr>
        <p:txBody>
          <a:bodyPr/>
          <a:p>
            <a:r>
              <a:rPr lang="en-US" altLang="zh-CN"/>
              <a:t>Visit </a:t>
            </a:r>
            <a:r>
              <a:rPr lang="en-US" altLang="zh-CN">
                <a:solidFill>
                  <a:schemeClr val="accent1"/>
                </a:solidFill>
              </a:rPr>
              <a:t>localhost/indi_shop/ProjectAssgn-Ind-PartB-01/index.php</a:t>
            </a:r>
            <a:r>
              <a:rPr lang="en-US" altLang="zh-CN"/>
              <a:t> to use the registration, login, and logout functions</a:t>
            </a:r>
            <a:endParaRPr lang="zh-CN" altLang="en-US"/>
          </a:p>
          <a:p>
            <a:r>
              <a:rPr lang="zh-CN" altLang="en-US"/>
              <a:t>访问</a:t>
            </a:r>
            <a:r>
              <a:rPr lang="en-US" altLang="zh-CN"/>
              <a:t>localhost/indi_shop/ProjectAssgn-Ind-PartB-01/index.php</a:t>
            </a:r>
            <a:r>
              <a:rPr lang="zh-CN" altLang="en-US"/>
              <a:t>以使用注册，登录，登出功能</a:t>
            </a:r>
            <a:endParaRPr lang="en-US" altLang="zh-CN"/>
          </a:p>
          <a:p>
            <a:endParaRPr lang="en-US" altLang="zh-CN">
              <a:sym typeface="+mn-ea"/>
            </a:endParaRPr>
          </a:p>
        </p:txBody>
      </p:sp>
      <p:pic>
        <p:nvPicPr>
          <p:cNvPr id="6" name="图片 5" descr="b1-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16145" y="2057400"/>
            <a:ext cx="7097395" cy="385127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>
                <a:sym typeface="+mn-ea"/>
              </a:rPr>
              <a:t>Individual Requirements</a:t>
            </a:r>
            <a:br>
              <a:rPr lang="en-US" altLang="zh-CN">
                <a:sym typeface="+mn-ea"/>
              </a:rPr>
            </a:br>
            <a:r>
              <a:rPr lang="en-US" altLang="zh-CN">
                <a:sym typeface="+mn-ea"/>
              </a:rPr>
              <a:t>Part B </a:t>
            </a:r>
            <a:br>
              <a:rPr lang="en-US" altLang="zh-CN">
                <a:sym typeface="+mn-ea"/>
              </a:rPr>
            </a:br>
            <a:r>
              <a:rPr lang="en-US" altLang="zh-CN">
                <a:sym typeface="+mn-ea"/>
              </a:rPr>
              <a:t>Practice 001 : </a:t>
            </a:r>
            <a:r>
              <a:rPr lang="en-US" altLang="zh-CN"/>
              <a:t>Logged in page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b1-haslogi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1825625"/>
            <a:ext cx="8563610" cy="461137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>
                <a:sym typeface="+mn-ea"/>
              </a:rPr>
              <a:t>Individual Requirements</a:t>
            </a:r>
            <a:br>
              <a:rPr lang="en-US" altLang="zh-CN">
                <a:sym typeface="+mn-ea"/>
              </a:rPr>
            </a:br>
            <a:r>
              <a:rPr lang="en-US" altLang="zh-CN">
                <a:sym typeface="+mn-ea"/>
              </a:rPr>
              <a:t>Part B </a:t>
            </a:r>
            <a:br>
              <a:rPr lang="en-US" altLang="zh-CN">
                <a:sym typeface="+mn-ea"/>
              </a:rPr>
            </a:br>
            <a:r>
              <a:rPr lang="en-US" altLang="zh-CN">
                <a:sym typeface="+mn-ea"/>
              </a:rPr>
              <a:t>Practice 001 : </a:t>
            </a:r>
            <a:r>
              <a:rPr lang="en-US" altLang="zh-CN"/>
              <a:t>Database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5" name="图片 4" descr="b1-db-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28370" y="1819910"/>
            <a:ext cx="4670425" cy="5038090"/>
          </a:xfrm>
          <a:prstGeom prst="rect">
            <a:avLst/>
          </a:prstGeom>
        </p:spPr>
      </p:pic>
      <p:pic>
        <p:nvPicPr>
          <p:cNvPr id="6" name="图片 5" descr="b1-db-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7690" y="1825625"/>
            <a:ext cx="4990465" cy="502983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>
            <a:normAutofit/>
          </a:bodyPr>
          <a:p>
            <a:r>
              <a:rPr lang="en-US" altLang="zh-CN"/>
              <a:t>Individual Requirements</a:t>
            </a:r>
            <a:br>
              <a:rPr lang="en-US" altLang="zh-CN"/>
            </a:br>
            <a:r>
              <a:rPr lang="en-US" altLang="zh-CN"/>
              <a:t>Part </a:t>
            </a:r>
            <a:r>
              <a:rPr lang="en-US" altLang="zh-CN"/>
              <a:t>A</a:t>
            </a:r>
            <a:endParaRPr lang="en-US" altLang="zh-CN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/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p>
            <a:pPr>
              <a:lnSpc>
                <a:spcPct val="100000"/>
              </a:lnSpc>
            </a:pPr>
            <a:r>
              <a:rPr lang="en-US" altLang="zh-CN"/>
              <a:t>Functions: </a:t>
            </a:r>
            <a:endParaRPr lang="en-US" altLang="zh-CN"/>
          </a:p>
          <a:p>
            <a:pPr>
              <a:lnSpc>
                <a:spcPct val="100000"/>
              </a:lnSpc>
            </a:pPr>
            <a:r>
              <a:rPr lang="en-US" altLang="zh-CN"/>
              <a:t>Manage products; </a:t>
            </a:r>
            <a:endParaRPr lang="en-US" altLang="zh-CN"/>
          </a:p>
          <a:p>
            <a:pPr>
              <a:lnSpc>
                <a:spcPct val="100000"/>
              </a:lnSpc>
            </a:pPr>
            <a:r>
              <a:rPr lang="en-US" altLang="zh-CN"/>
              <a:t>Manage shopping carts; </a:t>
            </a:r>
            <a:endParaRPr lang="en-US" altLang="zh-CN"/>
          </a:p>
          <a:p>
            <a:pPr>
              <a:lnSpc>
                <a:spcPct val="100000"/>
              </a:lnSpc>
            </a:pPr>
            <a:r>
              <a:rPr lang="en-US" altLang="zh-CN"/>
              <a:t>Manage accounts</a:t>
            </a:r>
            <a:endParaRPr lang="en-US" altLang="zh-CN"/>
          </a:p>
        </p:txBody>
      </p:sp>
      <p:pic>
        <p:nvPicPr>
          <p:cNvPr id="9" name="图片 8" descr="a-9-thi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72025" y="0"/>
            <a:ext cx="4106545" cy="6858000"/>
          </a:xfrm>
          <a:prstGeom prst="rect">
            <a:avLst/>
          </a:prstGeom>
        </p:spPr>
      </p:pic>
      <p:pic>
        <p:nvPicPr>
          <p:cNvPr id="10" name="图片 9" descr="a-1-index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4180" y="2057400"/>
            <a:ext cx="6687820" cy="362839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>
            <a:normAutofit fontScale="90000"/>
          </a:bodyPr>
          <a:p>
            <a:r>
              <a:rPr lang="en-US" altLang="zh-CN"/>
              <a:t>Individual Requirements</a:t>
            </a:r>
            <a:br>
              <a:rPr lang="en-US" altLang="zh-CN"/>
            </a:br>
            <a:r>
              <a:rPr lang="en-US" altLang="zh-CN"/>
              <a:t>Part B </a:t>
            </a:r>
            <a:br>
              <a:rPr lang="en-US" altLang="zh-CN"/>
            </a:br>
            <a:r>
              <a:rPr lang="en-US" altLang="zh-CN"/>
              <a:t>Practice 002</a:t>
            </a:r>
            <a:endParaRPr lang="en-US" altLang="zh-CN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/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/>
        <p:txBody>
          <a:bodyPr/>
          <a:p>
            <a:r>
              <a:rPr lang="en-US" altLang="zh-CN">
                <a:sym typeface="+mn-ea"/>
              </a:rPr>
              <a:t>All files are located in indi_shop/ProjectAssgn-Ind-PartB-02</a:t>
            </a:r>
            <a:endParaRPr lang="en-US" altLang="zh-CN">
              <a:sym typeface="+mn-ea"/>
            </a:endParaRPr>
          </a:p>
          <a:p>
            <a:r>
              <a:rPr lang="zh-CN" altLang="en-US">
                <a:sym typeface="+mn-ea"/>
              </a:rPr>
              <a:t>所有文件位于</a:t>
            </a:r>
            <a:r>
              <a:rPr lang="en-US" altLang="zh-CN">
                <a:sym typeface="+mn-ea"/>
              </a:rPr>
              <a:t>indi_shop/ProjectAssgn-Ind-PartB-02</a:t>
            </a:r>
            <a:endParaRPr lang="en-US" altLang="zh-CN"/>
          </a:p>
          <a:p>
            <a:endParaRPr lang="en-US" altLang="zh-CN">
              <a:sym typeface="+mn-e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>
            <a:normAutofit fontScale="90000"/>
          </a:bodyPr>
          <a:p>
            <a:r>
              <a:rPr lang="en-US" altLang="zh-CN"/>
              <a:t>Individual Requirements</a:t>
            </a:r>
            <a:br>
              <a:rPr lang="en-US" altLang="zh-CN"/>
            </a:br>
            <a:r>
              <a:rPr lang="en-US" altLang="zh-CN"/>
              <a:t>Part B </a:t>
            </a:r>
            <a:br>
              <a:rPr lang="en-US" altLang="zh-CN"/>
            </a:br>
            <a:r>
              <a:rPr lang="en-US" altLang="zh-CN"/>
              <a:t>Practice 002</a:t>
            </a:r>
            <a:endParaRPr lang="en-US" altLang="zh-CN"/>
          </a:p>
        </p:txBody>
      </p:sp>
      <p:pic>
        <p:nvPicPr>
          <p:cNvPr id="7" name="图片占位符 6" descr="b1-2"/>
          <p:cNvPicPr>
            <a:picLocks noChangeAspect="1"/>
          </p:cNvPicPr>
          <p:nvPr>
            <p:ph type="pic" idx="1"/>
          </p:nvPr>
        </p:nvPicPr>
        <p:blipFill>
          <a:blip r:embed="rId1"/>
          <a:stretch>
            <a:fillRect/>
          </a:stretch>
        </p:blipFill>
        <p:spPr>
          <a:xfrm>
            <a:off x="4772025" y="902335"/>
            <a:ext cx="4762500" cy="4873625"/>
          </a:xfrm>
          <a:prstGeom prst="rect">
            <a:avLst/>
          </a:prstGeom>
        </p:spPr>
      </p:pic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90000"/>
          </a:bodyPr>
          <a:p>
            <a:pPr algn="l">
              <a:lnSpc>
                <a:spcPct val="90000"/>
              </a:lnSpc>
              <a:buClrTx/>
              <a:buSzTx/>
            </a:pPr>
            <a:r>
              <a:rPr lang="en-US" altLang="zh-CN">
                <a:sym typeface="+mn-ea"/>
              </a:rPr>
              <a:t>All files are located in </a:t>
            </a:r>
            <a:r>
              <a:rPr lang="en-US" altLang="zh-CN" i="1">
                <a:solidFill>
                  <a:schemeClr val="accent1"/>
                </a:solidFill>
                <a:sym typeface="+mn-ea"/>
              </a:rPr>
              <a:t>indi_shop/ProjectAssgn-Ind-PartB-02</a:t>
            </a:r>
            <a:endParaRPr lang="en-US" altLang="zh-CN" i="1">
              <a:solidFill>
                <a:schemeClr val="accent1"/>
              </a:solidFill>
              <a:sym typeface="+mn-ea"/>
            </a:endParaRPr>
          </a:p>
          <a:p>
            <a:pPr>
              <a:lnSpc>
                <a:spcPct val="110000"/>
              </a:lnSpc>
            </a:pPr>
            <a:r>
              <a:rPr lang="en-US" altLang="zh-CN">
                <a:sym typeface="+mn-ea"/>
              </a:rPr>
              <a:t>Start MySQL through XAMPP, create a new database in phpMyAdmin (name it "b02db", collation "utf8mb4_general_ci")</a:t>
            </a:r>
            <a:endParaRPr lang="en-US" altLang="zh-CN">
              <a:sym typeface="+mn-ea"/>
            </a:endParaRPr>
          </a:p>
          <a:p>
            <a:pPr>
              <a:lnSpc>
                <a:spcPct val="110000"/>
              </a:lnSpc>
            </a:pPr>
            <a:r>
              <a:rPr lang="en-US" altLang="zh-CN">
                <a:sym typeface="+mn-ea"/>
              </a:rPr>
              <a:t>Import </a:t>
            </a:r>
            <a:r>
              <a:rPr lang="en-US" altLang="zh-CN" i="1">
                <a:solidFill>
                  <a:schemeClr val="accent1"/>
                </a:solidFill>
                <a:sym typeface="+mn-ea"/>
              </a:rPr>
              <a:t>indi_shop/ProjectAssgn-Ind-PartB-02/createTable.sql</a:t>
            </a:r>
            <a:r>
              <a:rPr lang="en-US" altLang="zh-CN">
                <a:sym typeface="+mn-ea"/>
              </a:rPr>
              <a:t> and execute it.</a:t>
            </a:r>
            <a:endParaRPr lang="en-US" altLang="zh-CN">
              <a:sym typeface="+mn-ea"/>
            </a:endParaRPr>
          </a:p>
          <a:p>
            <a:pPr>
              <a:lnSpc>
                <a:spcPct val="110000"/>
              </a:lnSpc>
            </a:pPr>
            <a:r>
              <a:rPr lang="zh-CN" altLang="en-US">
                <a:sym typeface="+mn-ea"/>
              </a:rPr>
              <a:t>所有文件位于</a:t>
            </a:r>
            <a:r>
              <a:rPr lang="en-US" altLang="zh-CN">
                <a:sym typeface="+mn-ea"/>
              </a:rPr>
              <a:t>indi_shop/ProjectAssgn-Ind-PartB-02</a:t>
            </a:r>
            <a:endParaRPr lang="en-US" altLang="zh-CN"/>
          </a:p>
          <a:p>
            <a:pPr>
              <a:lnSpc>
                <a:spcPct val="110000"/>
              </a:lnSpc>
            </a:pPr>
            <a:r>
              <a:rPr lang="zh-CN" altLang="en-US">
                <a:sym typeface="+mn-ea"/>
              </a:rPr>
              <a:t>通过</a:t>
            </a:r>
            <a:r>
              <a:rPr lang="en-US" altLang="zh-CN">
                <a:sym typeface="+mn-ea"/>
              </a:rPr>
              <a:t>XAMPP</a:t>
            </a:r>
            <a:r>
              <a:rPr lang="zh-CN" altLang="en-US">
                <a:sym typeface="+mn-ea"/>
              </a:rPr>
              <a:t>启动</a:t>
            </a:r>
            <a:r>
              <a:rPr lang="en-US" altLang="zh-CN">
                <a:sym typeface="+mn-ea"/>
              </a:rPr>
              <a:t>MySQL,</a:t>
            </a:r>
            <a:r>
              <a:rPr lang="zh-CN" altLang="en-US">
                <a:sym typeface="+mn-ea"/>
              </a:rPr>
              <a:t>在</a:t>
            </a:r>
            <a:r>
              <a:rPr lang="en-US" altLang="zh-CN">
                <a:sym typeface="+mn-ea"/>
              </a:rPr>
              <a:t>phpMyAdmin</a:t>
            </a:r>
            <a:r>
              <a:rPr lang="zh-CN" altLang="en-US">
                <a:sym typeface="+mn-ea"/>
              </a:rPr>
              <a:t>中新建数据库（命名为</a:t>
            </a:r>
            <a:r>
              <a:rPr lang="en-US" altLang="zh-CN">
                <a:sym typeface="+mn-ea"/>
              </a:rPr>
              <a:t>“</a:t>
            </a:r>
            <a:r>
              <a:rPr lang="en-US" altLang="zh-CN">
                <a:sym typeface="+mn-ea"/>
              </a:rPr>
              <a:t>b02db</a:t>
            </a:r>
            <a:r>
              <a:rPr lang="en-US" altLang="zh-CN">
                <a:sym typeface="+mn-ea"/>
              </a:rPr>
              <a:t>”</a:t>
            </a:r>
            <a:r>
              <a:rPr lang="zh-CN" altLang="en-US">
                <a:sym typeface="+mn-ea"/>
              </a:rPr>
              <a:t>，排序规则</a:t>
            </a:r>
            <a:r>
              <a:rPr lang="en-US" altLang="zh-CN">
                <a:sym typeface="+mn-ea"/>
              </a:rPr>
              <a:t>“utf8mb4_general_ci”</a:t>
            </a:r>
            <a:r>
              <a:rPr lang="zh-CN" altLang="en-US">
                <a:sym typeface="+mn-ea"/>
              </a:rPr>
              <a:t>）</a:t>
            </a:r>
            <a:endParaRPr lang="zh-CN" altLang="en-US"/>
          </a:p>
          <a:p>
            <a:pPr>
              <a:lnSpc>
                <a:spcPct val="110000"/>
              </a:lnSpc>
            </a:pPr>
            <a:r>
              <a:rPr lang="zh-CN" altLang="en-US">
                <a:sym typeface="+mn-ea"/>
              </a:rPr>
              <a:t>导入</a:t>
            </a:r>
            <a:r>
              <a:rPr lang="en-US" altLang="zh-CN">
                <a:sym typeface="+mn-ea"/>
              </a:rPr>
              <a:t>indi_shop/ProjectAssgn-Ind-PartB-02/createTable.sql</a:t>
            </a:r>
            <a:r>
              <a:rPr lang="zh-CN" altLang="en-US">
                <a:sym typeface="+mn-ea"/>
              </a:rPr>
              <a:t>并执行</a:t>
            </a:r>
            <a:r>
              <a:rPr lang="en-US" altLang="zh-CN">
                <a:sym typeface="+mn-ea"/>
              </a:rPr>
              <a:t>.</a:t>
            </a:r>
            <a:endParaRPr lang="en-US" altLang="zh-CN">
              <a:sym typeface="+mn-ea"/>
            </a:endParaRPr>
          </a:p>
          <a:p>
            <a:endParaRPr lang="en-US" altLang="zh-CN">
              <a:sym typeface="+mn-ea"/>
            </a:endParaRPr>
          </a:p>
        </p:txBody>
      </p:sp>
      <p:pic>
        <p:nvPicPr>
          <p:cNvPr id="5" name="图片 4" descr="b2-2"/>
          <p:cNvPicPr>
            <a:picLocks noChangeAspect="1"/>
          </p:cNvPicPr>
          <p:nvPr/>
        </p:nvPicPr>
        <p:blipFill>
          <a:blip r:embed="rId2"/>
          <a:srcRect r="28851" b="38432"/>
          <a:stretch>
            <a:fillRect/>
          </a:stretch>
        </p:blipFill>
        <p:spPr>
          <a:xfrm>
            <a:off x="5450840" y="3027680"/>
            <a:ext cx="5692775" cy="295465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>
            <a:normAutofit fontScale="90000"/>
          </a:bodyPr>
          <a:p>
            <a:r>
              <a:rPr lang="en-US" altLang="zh-CN"/>
              <a:t>Individual Requirements</a:t>
            </a:r>
            <a:br>
              <a:rPr lang="en-US" altLang="zh-CN"/>
            </a:br>
            <a:r>
              <a:rPr lang="en-US" altLang="zh-CN"/>
              <a:t>Part B </a:t>
            </a:r>
            <a:br>
              <a:rPr lang="en-US" altLang="zh-CN"/>
            </a:br>
            <a:r>
              <a:rPr lang="en-US" altLang="zh-CN"/>
              <a:t>Practice 002</a:t>
            </a:r>
            <a:endParaRPr lang="en-US" altLang="zh-CN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/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/>
        <p:txBody>
          <a:bodyPr/>
          <a:p>
            <a:r>
              <a:rPr lang="en-US" altLang="zh-CN">
                <a:sym typeface="+mn-ea"/>
              </a:rPr>
              <a:t>Visit</a:t>
            </a:r>
            <a:r>
              <a:rPr lang="en-US" altLang="zh-CN" i="1">
                <a:solidFill>
                  <a:schemeClr val="accent1"/>
                </a:solidFill>
                <a:sym typeface="+mn-ea"/>
              </a:rPr>
              <a:t> localhost/indi_shop/ProjectAssgn-Ind-PartB-02/index.php</a:t>
            </a:r>
            <a:r>
              <a:rPr lang="en-US" altLang="zh-CN">
                <a:sym typeface="+mn-ea"/>
              </a:rPr>
              <a:t> to use the registration, login, and logout functions</a:t>
            </a:r>
            <a:endParaRPr lang="en-US" altLang="zh-CN">
              <a:sym typeface="+mn-ea"/>
            </a:endParaRPr>
          </a:p>
          <a:p>
            <a:r>
              <a:rPr lang="zh-CN" altLang="en-US">
                <a:sym typeface="+mn-ea"/>
              </a:rPr>
              <a:t>访问</a:t>
            </a:r>
            <a:r>
              <a:rPr lang="en-US" altLang="zh-CN">
                <a:sym typeface="+mn-ea"/>
              </a:rPr>
              <a:t>localhost/indi_shop/ProjectAssgn-Ind-PartB-02/index.php</a:t>
            </a:r>
            <a:r>
              <a:rPr lang="zh-CN" altLang="en-US">
                <a:sym typeface="+mn-ea"/>
              </a:rPr>
              <a:t>以使用注册，登录，登出功能</a:t>
            </a:r>
            <a:endParaRPr lang="en-US" altLang="zh-CN"/>
          </a:p>
          <a:p>
            <a:endParaRPr lang="en-US" altLang="zh-CN">
              <a:sym typeface="+mn-ea"/>
            </a:endParaRPr>
          </a:p>
        </p:txBody>
      </p:sp>
      <p:pic>
        <p:nvPicPr>
          <p:cNvPr id="5" name="图片 4" descr="b2-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72025" y="944880"/>
            <a:ext cx="6706235" cy="363791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>
                <a:sym typeface="+mn-ea"/>
              </a:rPr>
              <a:t>Individual Requirements Part B </a:t>
            </a:r>
            <a:br>
              <a:rPr lang="en-US" altLang="zh-CN">
                <a:sym typeface="+mn-ea"/>
              </a:rPr>
            </a:br>
            <a:r>
              <a:rPr lang="en-US" altLang="zh-CN">
                <a:sym typeface="+mn-ea"/>
              </a:rPr>
              <a:t>Practice 002 : </a:t>
            </a:r>
            <a:r>
              <a:rPr lang="en-US" altLang="zh-CN"/>
              <a:t>Successful Signup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b2-sucsignu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1825625"/>
            <a:ext cx="8325485" cy="44831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>
                <a:sym typeface="+mn-ea"/>
              </a:rPr>
              <a:t>Individual Requirements Part B </a:t>
            </a:r>
            <a:br>
              <a:rPr lang="en-US" altLang="zh-CN">
                <a:sym typeface="+mn-ea"/>
              </a:rPr>
            </a:br>
            <a:r>
              <a:rPr lang="en-US" altLang="zh-CN">
                <a:sym typeface="+mn-ea"/>
              </a:rPr>
              <a:t>Practice 002 : </a:t>
            </a:r>
            <a:r>
              <a:rPr lang="en-US" altLang="zh-CN">
                <a:sym typeface="+mn-ea"/>
              </a:rPr>
              <a:t>Logged in page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5" name="图片 4" descr="b2-loggedi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1825625"/>
            <a:ext cx="8644890" cy="465518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>
                <a:sym typeface="+mn-ea"/>
              </a:rPr>
              <a:t>Individual Requirements Part B </a:t>
            </a:r>
            <a:br>
              <a:rPr lang="en-US" altLang="zh-CN">
                <a:sym typeface="+mn-ea"/>
              </a:rPr>
            </a:br>
            <a:r>
              <a:rPr lang="en-US" altLang="zh-CN">
                <a:sym typeface="+mn-ea"/>
              </a:rPr>
              <a:t>Practice 002 : Database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b2-db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1825625"/>
            <a:ext cx="4567555" cy="4928235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>
            <a:normAutofit fontScale="90000"/>
          </a:bodyPr>
          <a:p>
            <a:r>
              <a:rPr lang="en-US" altLang="zh-CN"/>
              <a:t>Individual Requirements</a:t>
            </a:r>
            <a:br>
              <a:rPr lang="en-US" altLang="zh-CN"/>
            </a:br>
            <a:r>
              <a:rPr lang="en-US" altLang="zh-CN"/>
              <a:t>Part B </a:t>
            </a:r>
            <a:br>
              <a:rPr lang="en-US" altLang="zh-CN"/>
            </a:br>
            <a:r>
              <a:rPr lang="en-US" altLang="zh-CN"/>
              <a:t>Practice 003</a:t>
            </a:r>
            <a:endParaRPr lang="en-US" altLang="zh-CN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/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/>
        <p:txBody>
          <a:bodyPr/>
          <a:p>
            <a:r>
              <a:rPr lang="en-US" altLang="zh-CN">
                <a:sym typeface="+mn-ea"/>
              </a:rPr>
              <a:t>All files are located in </a:t>
            </a:r>
            <a:r>
              <a:rPr lang="en-US" altLang="zh-CN">
                <a:solidFill>
                  <a:schemeClr val="accent1"/>
                </a:solidFill>
                <a:sym typeface="+mn-ea"/>
              </a:rPr>
              <a:t>indi_shop/ProjectAssgn-Ind-PartB-03</a:t>
            </a:r>
            <a:endParaRPr lang="en-US" altLang="zh-CN">
              <a:solidFill>
                <a:schemeClr val="accent1"/>
              </a:solidFill>
              <a:sym typeface="+mn-ea"/>
            </a:endParaRPr>
          </a:p>
          <a:p>
            <a:r>
              <a:rPr lang="zh-CN" altLang="en-US">
                <a:sym typeface="+mn-ea"/>
              </a:rPr>
              <a:t>所有文件位于</a:t>
            </a:r>
            <a:r>
              <a:rPr lang="en-US" altLang="zh-CN">
                <a:sym typeface="+mn-ea"/>
              </a:rPr>
              <a:t>indi_shop/ProjectAssgn-Ind-PartB-03</a:t>
            </a:r>
            <a:endParaRPr lang="en-US" altLang="zh-CN"/>
          </a:p>
          <a:p>
            <a:endParaRPr lang="en-US" altLang="zh-CN">
              <a:sym typeface="+mn-ea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>
            <a:normAutofit fontScale="90000"/>
          </a:bodyPr>
          <a:p>
            <a:r>
              <a:rPr lang="en-US" altLang="zh-CN"/>
              <a:t>Individual Requirements</a:t>
            </a:r>
            <a:br>
              <a:rPr lang="en-US" altLang="zh-CN"/>
            </a:br>
            <a:r>
              <a:rPr lang="en-US" altLang="zh-CN"/>
              <a:t>Part B </a:t>
            </a:r>
            <a:br>
              <a:rPr lang="en-US" altLang="zh-CN"/>
            </a:br>
            <a:r>
              <a:rPr lang="en-US" altLang="zh-CN"/>
              <a:t>Practice 003</a:t>
            </a:r>
            <a:endParaRPr lang="en-US" altLang="zh-CN"/>
          </a:p>
        </p:txBody>
      </p:sp>
      <p:pic>
        <p:nvPicPr>
          <p:cNvPr id="7" name="图片占位符 6" descr="b1-2"/>
          <p:cNvPicPr>
            <a:picLocks noChangeAspect="1"/>
          </p:cNvPicPr>
          <p:nvPr>
            <p:ph type="pic" idx="1"/>
          </p:nvPr>
        </p:nvPicPr>
        <p:blipFill>
          <a:blip r:embed="rId1"/>
          <a:stretch>
            <a:fillRect/>
          </a:stretch>
        </p:blipFill>
        <p:spPr>
          <a:xfrm>
            <a:off x="4772025" y="902335"/>
            <a:ext cx="4762500" cy="4873625"/>
          </a:xfrm>
          <a:prstGeom prst="rect">
            <a:avLst/>
          </a:prstGeom>
        </p:spPr>
      </p:pic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90000"/>
          </a:bodyPr>
          <a:p>
            <a:pPr>
              <a:lnSpc>
                <a:spcPct val="110000"/>
              </a:lnSpc>
            </a:pPr>
            <a:r>
              <a:rPr lang="en-US" altLang="zh-CN">
                <a:sym typeface="+mn-ea"/>
              </a:rPr>
              <a:t>All files are located in </a:t>
            </a:r>
            <a:r>
              <a:rPr lang="en-US" altLang="zh-CN" i="1">
                <a:solidFill>
                  <a:schemeClr val="accent1"/>
                </a:solidFill>
                <a:sym typeface="+mn-ea"/>
              </a:rPr>
              <a:t>indi_shop/ProjectAssgn-Ind-PartB-03</a:t>
            </a:r>
            <a:endParaRPr lang="en-US" altLang="zh-CN" i="1">
              <a:solidFill>
                <a:schemeClr val="accent1"/>
              </a:solidFill>
              <a:sym typeface="+mn-ea"/>
            </a:endParaRPr>
          </a:p>
          <a:p>
            <a:pPr>
              <a:lnSpc>
                <a:spcPct val="110000"/>
              </a:lnSpc>
            </a:pPr>
            <a:r>
              <a:rPr lang="en-US" altLang="zh-CN">
                <a:sym typeface="+mn-ea"/>
              </a:rPr>
              <a:t>Start MySQL through XAMPP, create a new database in phpMyAdmin (name it "b03db", collation "utf8mb4_general_ci")</a:t>
            </a:r>
            <a:endParaRPr lang="en-US" altLang="zh-CN">
              <a:sym typeface="+mn-ea"/>
            </a:endParaRPr>
          </a:p>
          <a:p>
            <a:pPr>
              <a:lnSpc>
                <a:spcPct val="110000"/>
              </a:lnSpc>
            </a:pPr>
            <a:r>
              <a:rPr lang="en-US" altLang="zh-CN">
                <a:sym typeface="+mn-ea"/>
              </a:rPr>
              <a:t>Import “</a:t>
            </a:r>
            <a:r>
              <a:rPr lang="en-US" altLang="zh-CN" i="1">
                <a:solidFill>
                  <a:schemeClr val="accent1"/>
                </a:solidFill>
                <a:sym typeface="+mn-ea"/>
              </a:rPr>
              <a:t>indi_shop/ProjectAssgn-Ind-PartB-03/createTable.sql</a:t>
            </a:r>
            <a:r>
              <a:rPr lang="en-US" altLang="zh-CN">
                <a:sym typeface="+mn-ea"/>
              </a:rPr>
              <a:t>” and execute it.</a:t>
            </a:r>
            <a:endParaRPr lang="en-US" altLang="zh-CN">
              <a:sym typeface="+mn-ea"/>
            </a:endParaRPr>
          </a:p>
          <a:p>
            <a:pPr>
              <a:lnSpc>
                <a:spcPct val="110000"/>
              </a:lnSpc>
            </a:pPr>
            <a:r>
              <a:rPr lang="zh-CN" altLang="en-US">
                <a:sym typeface="+mn-ea"/>
              </a:rPr>
              <a:t>所有文件位于</a:t>
            </a:r>
            <a:r>
              <a:rPr lang="en-US" altLang="zh-CN">
                <a:sym typeface="+mn-ea"/>
              </a:rPr>
              <a:t>indi_shop/ProjectAssgn-Ind-PartB-03</a:t>
            </a:r>
            <a:endParaRPr lang="en-US" altLang="zh-CN"/>
          </a:p>
          <a:p>
            <a:pPr>
              <a:lnSpc>
                <a:spcPct val="110000"/>
              </a:lnSpc>
            </a:pPr>
            <a:r>
              <a:rPr lang="zh-CN" altLang="en-US">
                <a:sym typeface="+mn-ea"/>
              </a:rPr>
              <a:t>通过</a:t>
            </a:r>
            <a:r>
              <a:rPr lang="en-US" altLang="zh-CN">
                <a:sym typeface="+mn-ea"/>
              </a:rPr>
              <a:t>XAMPP</a:t>
            </a:r>
            <a:r>
              <a:rPr lang="zh-CN" altLang="en-US">
                <a:sym typeface="+mn-ea"/>
              </a:rPr>
              <a:t>启动</a:t>
            </a:r>
            <a:r>
              <a:rPr lang="en-US" altLang="zh-CN">
                <a:sym typeface="+mn-ea"/>
              </a:rPr>
              <a:t>MySQL,</a:t>
            </a:r>
            <a:r>
              <a:rPr lang="zh-CN" altLang="en-US">
                <a:sym typeface="+mn-ea"/>
              </a:rPr>
              <a:t>在</a:t>
            </a:r>
            <a:r>
              <a:rPr lang="en-US" altLang="zh-CN">
                <a:sym typeface="+mn-ea"/>
              </a:rPr>
              <a:t>phpMyAdmin</a:t>
            </a:r>
            <a:r>
              <a:rPr lang="zh-CN" altLang="en-US">
                <a:sym typeface="+mn-ea"/>
              </a:rPr>
              <a:t>中新建数据库（命名为</a:t>
            </a:r>
            <a:r>
              <a:rPr lang="en-US" altLang="zh-CN">
                <a:sym typeface="+mn-ea"/>
              </a:rPr>
              <a:t>“</a:t>
            </a:r>
            <a:r>
              <a:rPr lang="en-US" altLang="zh-CN">
                <a:sym typeface="+mn-ea"/>
              </a:rPr>
              <a:t>b03db</a:t>
            </a:r>
            <a:r>
              <a:rPr lang="en-US" altLang="zh-CN">
                <a:sym typeface="+mn-ea"/>
              </a:rPr>
              <a:t>”</a:t>
            </a:r>
            <a:r>
              <a:rPr lang="zh-CN" altLang="en-US">
                <a:sym typeface="+mn-ea"/>
              </a:rPr>
              <a:t>，排序规则</a:t>
            </a:r>
            <a:r>
              <a:rPr lang="en-US" altLang="zh-CN">
                <a:sym typeface="+mn-ea"/>
              </a:rPr>
              <a:t>“utf8mb4_general_ci”</a:t>
            </a:r>
            <a:r>
              <a:rPr lang="zh-CN" altLang="en-US">
                <a:sym typeface="+mn-ea"/>
              </a:rPr>
              <a:t>）</a:t>
            </a:r>
            <a:endParaRPr lang="zh-CN" altLang="en-US"/>
          </a:p>
          <a:p>
            <a:pPr>
              <a:lnSpc>
                <a:spcPct val="110000"/>
              </a:lnSpc>
            </a:pPr>
            <a:r>
              <a:rPr lang="zh-CN" altLang="en-US">
                <a:sym typeface="+mn-ea"/>
              </a:rPr>
              <a:t>导入</a:t>
            </a:r>
            <a:r>
              <a:rPr lang="en-US" altLang="zh-CN">
                <a:sym typeface="+mn-ea"/>
              </a:rPr>
              <a:t>indi_shop/ProjectAssgn-Ind-PartB-03/createTable.sql</a:t>
            </a:r>
            <a:r>
              <a:rPr lang="zh-CN" altLang="en-US">
                <a:sym typeface="+mn-ea"/>
              </a:rPr>
              <a:t>并执行</a:t>
            </a:r>
            <a:r>
              <a:rPr lang="en-US" altLang="zh-CN">
                <a:sym typeface="+mn-ea"/>
              </a:rPr>
              <a:t>.</a:t>
            </a:r>
            <a:endParaRPr lang="en-US" altLang="zh-CN">
              <a:sym typeface="+mn-ea"/>
            </a:endParaRPr>
          </a:p>
          <a:p>
            <a:endParaRPr lang="en-US" altLang="zh-CN">
              <a:sym typeface="+mn-ea"/>
            </a:endParaRPr>
          </a:p>
        </p:txBody>
      </p:sp>
      <p:pic>
        <p:nvPicPr>
          <p:cNvPr id="3" name="图片 2" descr="b3-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0160" y="3811905"/>
            <a:ext cx="5532755" cy="230124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>
            <a:normAutofit fontScale="90000"/>
          </a:bodyPr>
          <a:p>
            <a:r>
              <a:rPr lang="en-US" altLang="zh-CN"/>
              <a:t>Individual Requirements</a:t>
            </a:r>
            <a:br>
              <a:rPr lang="en-US" altLang="zh-CN"/>
            </a:br>
            <a:r>
              <a:rPr lang="en-US" altLang="zh-CN"/>
              <a:t>Part B </a:t>
            </a:r>
            <a:br>
              <a:rPr lang="en-US" altLang="zh-CN"/>
            </a:br>
            <a:r>
              <a:rPr lang="en-US" altLang="zh-CN"/>
              <a:t>Practice 003</a:t>
            </a:r>
            <a:endParaRPr lang="en-US" altLang="zh-CN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/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/>
        <p:txBody>
          <a:bodyPr/>
          <a:p>
            <a:r>
              <a:rPr lang="en-US" altLang="zh-CN">
                <a:sym typeface="+mn-ea"/>
              </a:rPr>
              <a:t>Visit </a:t>
            </a:r>
            <a:r>
              <a:rPr lang="en-US" altLang="zh-CN" i="1">
                <a:solidFill>
                  <a:schemeClr val="accent1"/>
                </a:solidFill>
                <a:sym typeface="+mn-ea"/>
              </a:rPr>
              <a:t>localhost/indi_shop/ProjectAssgn-Ind-PartB-03/index.php</a:t>
            </a:r>
            <a:r>
              <a:rPr lang="en-US" altLang="zh-CN">
                <a:sym typeface="+mn-ea"/>
              </a:rPr>
              <a:t> To use the functions of register, log in, log out, profile, edit profile</a:t>
            </a:r>
            <a:endParaRPr lang="en-US" altLang="zh-CN">
              <a:sym typeface="+mn-ea"/>
            </a:endParaRPr>
          </a:p>
          <a:p>
            <a:r>
              <a:rPr lang="zh-CN" altLang="en-US">
                <a:sym typeface="+mn-ea"/>
              </a:rPr>
              <a:t>访问</a:t>
            </a:r>
            <a:r>
              <a:rPr lang="en-US" altLang="zh-CN">
                <a:sym typeface="+mn-ea"/>
              </a:rPr>
              <a:t>localhost/indi_shop/ProjectAssgn-Ind-PartB-03/index.php</a:t>
            </a:r>
            <a:r>
              <a:rPr lang="zh-CN" altLang="en-US">
                <a:sym typeface="+mn-ea"/>
              </a:rPr>
              <a:t>以使用注册，登录，登出</a:t>
            </a:r>
            <a:r>
              <a:rPr lang="en-US" altLang="zh-CN">
                <a:sym typeface="+mn-ea"/>
              </a:rPr>
              <a:t>,</a:t>
            </a:r>
            <a:r>
              <a:rPr lang="zh-CN" altLang="en-US">
                <a:sym typeface="+mn-ea"/>
              </a:rPr>
              <a:t>个人简介，编辑</a:t>
            </a:r>
            <a:r>
              <a:rPr lang="zh-CN" altLang="en-US">
                <a:sym typeface="+mn-ea"/>
              </a:rPr>
              <a:t>简介功能</a:t>
            </a:r>
            <a:endParaRPr lang="en-US" altLang="zh-CN"/>
          </a:p>
          <a:p>
            <a:endParaRPr lang="en-US" altLang="zh-CN">
              <a:sym typeface="+mn-ea"/>
            </a:endParaRPr>
          </a:p>
        </p:txBody>
      </p:sp>
      <p:pic>
        <p:nvPicPr>
          <p:cNvPr id="6" name="图片 5" descr="b3-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83505" y="987425"/>
            <a:ext cx="6172200" cy="334899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>
            <a:normAutofit fontScale="90000"/>
          </a:bodyPr>
          <a:p>
            <a:r>
              <a:rPr lang="en-US" altLang="zh-CN"/>
              <a:t>Individual Requirements</a:t>
            </a:r>
            <a:br>
              <a:rPr lang="en-US" altLang="zh-CN"/>
            </a:br>
            <a:r>
              <a:rPr lang="en-US" altLang="zh-CN"/>
              <a:t>Part B </a:t>
            </a:r>
            <a:br>
              <a:rPr lang="en-US" altLang="zh-CN"/>
            </a:br>
            <a:r>
              <a:rPr lang="en-US" altLang="zh-CN"/>
              <a:t>Practice 003 : Profile</a:t>
            </a:r>
            <a:endParaRPr lang="en-US" altLang="zh-CN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/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/>
        <p:txBody>
          <a:bodyPr/>
          <a:p>
            <a:r>
              <a:rPr lang="en-US" altLang="zh-CN">
                <a:sym typeface="+mn-ea"/>
              </a:rPr>
              <a:t>Visit </a:t>
            </a:r>
            <a:r>
              <a:rPr lang="en-US" altLang="zh-CN" i="1">
                <a:solidFill>
                  <a:schemeClr val="accent1"/>
                </a:solidFill>
                <a:sym typeface="+mn-ea"/>
              </a:rPr>
              <a:t>localhost/indi_shop/ProjectAssgn-Ind-PartB-03/index.php</a:t>
            </a:r>
            <a:r>
              <a:rPr lang="en-US" altLang="zh-CN">
                <a:sym typeface="+mn-ea"/>
              </a:rPr>
              <a:t> To use the functions of register, log in, log out, profile, edit profile</a:t>
            </a:r>
            <a:endParaRPr lang="en-US" altLang="zh-CN">
              <a:sym typeface="+mn-ea"/>
            </a:endParaRPr>
          </a:p>
          <a:p>
            <a:r>
              <a:rPr lang="zh-CN" altLang="en-US">
                <a:sym typeface="+mn-ea"/>
              </a:rPr>
              <a:t>访问</a:t>
            </a:r>
            <a:r>
              <a:rPr lang="en-US" altLang="zh-CN">
                <a:sym typeface="+mn-ea"/>
              </a:rPr>
              <a:t>localhost/indi_shop/ProjectAssgn-Ind-PartB-03/index.php</a:t>
            </a:r>
            <a:r>
              <a:rPr lang="zh-CN" altLang="en-US">
                <a:sym typeface="+mn-ea"/>
              </a:rPr>
              <a:t>以使用注册，登录，登出</a:t>
            </a:r>
            <a:r>
              <a:rPr lang="en-US" altLang="zh-CN">
                <a:sym typeface="+mn-ea"/>
              </a:rPr>
              <a:t>,</a:t>
            </a:r>
            <a:r>
              <a:rPr lang="zh-CN" altLang="en-US">
                <a:sym typeface="+mn-ea"/>
              </a:rPr>
              <a:t>个人简介，编辑</a:t>
            </a:r>
            <a:r>
              <a:rPr lang="zh-CN" altLang="en-US">
                <a:sym typeface="+mn-ea"/>
              </a:rPr>
              <a:t>简介功能</a:t>
            </a:r>
            <a:endParaRPr lang="en-US" altLang="zh-CN"/>
          </a:p>
          <a:p>
            <a:endParaRPr lang="en-US" altLang="zh-CN">
              <a:sym typeface="+mn-ea"/>
            </a:endParaRPr>
          </a:p>
        </p:txBody>
      </p:sp>
      <p:pic>
        <p:nvPicPr>
          <p:cNvPr id="5" name="图片 4" descr="b3-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83505" y="987425"/>
            <a:ext cx="6172835" cy="334899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>
            <a:normAutofit/>
          </a:bodyPr>
          <a:p>
            <a:r>
              <a:rPr lang="en-US" altLang="zh-CN"/>
              <a:t>Individual Requirements</a:t>
            </a:r>
            <a:br>
              <a:rPr lang="en-US" altLang="zh-CN"/>
            </a:br>
            <a:r>
              <a:rPr lang="en-US" altLang="zh-CN"/>
              <a:t>Part </a:t>
            </a:r>
            <a:r>
              <a:rPr lang="en-US" altLang="zh-CN"/>
              <a:t>A</a:t>
            </a:r>
            <a:endParaRPr lang="en-US" altLang="zh-CN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/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90000" lnSpcReduction="10000"/>
          </a:bodyPr>
          <a:p>
            <a:pPr>
              <a:lnSpc>
                <a:spcPct val="100000"/>
              </a:lnSpc>
            </a:pPr>
            <a:r>
              <a:rPr lang="en-US" altLang="zh-CN"/>
              <a:t>Location:</a:t>
            </a:r>
            <a:endParaRPr lang="en-US" altLang="zh-CN"/>
          </a:p>
          <a:p>
            <a:pPr>
              <a:lnSpc>
                <a:spcPct val="100000"/>
              </a:lnSpc>
            </a:pPr>
            <a:r>
              <a:rPr lang="en-US" altLang="zh-CN"/>
              <a:t>The file of the Nth exercise of part B is located in </a:t>
            </a:r>
            <a:r>
              <a:rPr lang="en-US" altLang="zh-CN">
                <a:solidFill>
                  <a:srgbClr val="0070C0"/>
                </a:solidFill>
              </a:rPr>
              <a:t>indi_shop/ProjectAssgn-Ind-PartA</a:t>
            </a:r>
            <a:endParaRPr lang="en-US" altLang="zh-CN"/>
          </a:p>
          <a:p>
            <a:pPr>
              <a:lnSpc>
                <a:spcPct val="100000"/>
              </a:lnSpc>
            </a:pPr>
            <a:endParaRPr lang="en-US" altLang="zh-CN"/>
          </a:p>
          <a:p>
            <a:pPr>
              <a:lnSpc>
                <a:spcPct val="100000"/>
              </a:lnSpc>
            </a:pPr>
            <a:r>
              <a:rPr lang="en-US" altLang="zh-CN"/>
              <a:t>Create a database:</a:t>
            </a:r>
            <a:endParaRPr lang="en-US" altLang="zh-CN"/>
          </a:p>
          <a:p>
            <a:pPr>
              <a:lnSpc>
                <a:spcPct val="100000"/>
              </a:lnSpc>
            </a:pPr>
            <a:r>
              <a:rPr lang="en-US" altLang="zh-CN"/>
              <a:t>Start MySQL through XAMPP, create a new database in phpMyAdmin (name it "</a:t>
            </a:r>
            <a:r>
              <a:rPr lang="en-US" altLang="zh-CN">
                <a:solidFill>
                  <a:srgbClr val="0070C0"/>
                </a:solidFill>
              </a:rPr>
              <a:t>indi_shop_db</a:t>
            </a:r>
            <a:r>
              <a:rPr lang="en-US" altLang="zh-CN"/>
              <a:t>", sorting rule "</a:t>
            </a:r>
            <a:r>
              <a:rPr lang="en-US" altLang="zh-CN">
                <a:solidFill>
                  <a:srgbClr val="0070C0"/>
                </a:solidFill>
              </a:rPr>
              <a:t>utf8mb4_general_ci</a:t>
            </a:r>
            <a:r>
              <a:rPr lang="en-US" altLang="zh-CN"/>
              <a:t>")</a:t>
            </a:r>
            <a:endParaRPr lang="en-US" altLang="zh-CN"/>
          </a:p>
          <a:p>
            <a:pPr>
              <a:lnSpc>
                <a:spcPct val="100000"/>
              </a:lnSpc>
            </a:pPr>
            <a:r>
              <a:rPr lang="en-US" altLang="zh-CN"/>
              <a:t>Import </a:t>
            </a:r>
            <a:r>
              <a:rPr lang="en-US" altLang="zh-CN">
                <a:solidFill>
                  <a:srgbClr val="0070C0"/>
                </a:solidFill>
              </a:rPr>
              <a:t>indi_shop/ProjectAssgn-Ind-PartA/createTable.sql</a:t>
            </a:r>
            <a:r>
              <a:rPr lang="en-US" altLang="zh-CN"/>
              <a:t> and execute it.</a:t>
            </a:r>
            <a:endParaRPr lang="en-US" altLang="zh-CN"/>
          </a:p>
          <a:p>
            <a:pPr>
              <a:lnSpc>
                <a:spcPct val="100000"/>
              </a:lnSpc>
            </a:pPr>
            <a:endParaRPr lang="en-US" altLang="zh-CN"/>
          </a:p>
          <a:p>
            <a:pPr>
              <a:lnSpc>
                <a:spcPct val="100000"/>
              </a:lnSpc>
            </a:pPr>
            <a:r>
              <a:rPr lang="en-US" altLang="zh-CN"/>
              <a:t>Use:</a:t>
            </a:r>
            <a:endParaRPr lang="en-US" altLang="zh-CN"/>
          </a:p>
          <a:p>
            <a:pPr>
              <a:lnSpc>
                <a:spcPct val="100000"/>
              </a:lnSpc>
            </a:pPr>
            <a:r>
              <a:rPr lang="en-US" altLang="zh-CN"/>
              <a:t>Access </a:t>
            </a:r>
            <a:r>
              <a:rPr lang="en-US" altLang="zh-CN">
                <a:solidFill>
                  <a:srgbClr val="0070C0"/>
                </a:solidFill>
              </a:rPr>
              <a:t>localhost/indi_shop/ProjectAssgn-Ind-PartA/project/index.php</a:t>
            </a:r>
            <a:r>
              <a:rPr lang="en-US" altLang="zh-CN"/>
              <a:t> through a browser</a:t>
            </a:r>
            <a:endParaRPr lang="en-US" altLang="zh-CN"/>
          </a:p>
        </p:txBody>
      </p:sp>
      <p:pic>
        <p:nvPicPr>
          <p:cNvPr id="9" name="图片 8" descr="a-9-thi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72025" y="0"/>
            <a:ext cx="4106545" cy="6858000"/>
          </a:xfrm>
          <a:prstGeom prst="rect">
            <a:avLst/>
          </a:prstGeom>
        </p:spPr>
      </p:pic>
      <p:pic>
        <p:nvPicPr>
          <p:cNvPr id="10" name="图片 9" descr="a-1-index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4180" y="2057400"/>
            <a:ext cx="6687820" cy="362839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>
            <a:normAutofit fontScale="90000"/>
          </a:bodyPr>
          <a:p>
            <a:r>
              <a:rPr lang="en-US" altLang="zh-CN"/>
              <a:t>Individual Requirements</a:t>
            </a:r>
            <a:br>
              <a:rPr lang="en-US" altLang="zh-CN"/>
            </a:br>
            <a:r>
              <a:rPr lang="en-US" altLang="zh-CN"/>
              <a:t>Part B </a:t>
            </a:r>
            <a:br>
              <a:rPr lang="en-US" altLang="zh-CN"/>
            </a:br>
            <a:r>
              <a:rPr lang="en-US" altLang="zh-CN"/>
              <a:t>Practice 003 : </a:t>
            </a:r>
            <a:br>
              <a:rPr lang="en-US" altLang="zh-CN"/>
            </a:br>
            <a:r>
              <a:rPr lang="en-US" altLang="zh-CN"/>
              <a:t>Editing profile</a:t>
            </a:r>
            <a:endParaRPr lang="en-US" altLang="zh-CN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/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/>
        <p:txBody>
          <a:bodyPr/>
          <a:p>
            <a:r>
              <a:rPr lang="en-US" altLang="zh-CN">
                <a:sym typeface="+mn-ea"/>
              </a:rPr>
              <a:t>Visit </a:t>
            </a:r>
            <a:r>
              <a:rPr lang="en-US" altLang="zh-CN" i="1">
                <a:solidFill>
                  <a:schemeClr val="accent1"/>
                </a:solidFill>
                <a:sym typeface="+mn-ea"/>
              </a:rPr>
              <a:t>localhost/indi_shop/ProjectAssgn-Ind-PartB-03/index.php</a:t>
            </a:r>
            <a:r>
              <a:rPr lang="en-US" altLang="zh-CN">
                <a:sym typeface="+mn-ea"/>
              </a:rPr>
              <a:t> To use the functions of register, log in, log out, profile, edit profile</a:t>
            </a:r>
            <a:endParaRPr lang="en-US" altLang="zh-CN">
              <a:sym typeface="+mn-ea"/>
            </a:endParaRPr>
          </a:p>
          <a:p>
            <a:r>
              <a:rPr lang="zh-CN" altLang="en-US">
                <a:sym typeface="+mn-ea"/>
              </a:rPr>
              <a:t>访问</a:t>
            </a:r>
            <a:r>
              <a:rPr lang="en-US" altLang="zh-CN">
                <a:sym typeface="+mn-ea"/>
              </a:rPr>
              <a:t>localhost/indi_shop/ProjectAssgn-Ind-PartB-03/index.php</a:t>
            </a:r>
            <a:r>
              <a:rPr lang="zh-CN" altLang="en-US">
                <a:sym typeface="+mn-ea"/>
              </a:rPr>
              <a:t>以使用注册，登录，登出</a:t>
            </a:r>
            <a:r>
              <a:rPr lang="en-US" altLang="zh-CN">
                <a:sym typeface="+mn-ea"/>
              </a:rPr>
              <a:t>,</a:t>
            </a:r>
            <a:r>
              <a:rPr lang="zh-CN" altLang="en-US">
                <a:sym typeface="+mn-ea"/>
              </a:rPr>
              <a:t>个人简介，编辑</a:t>
            </a:r>
            <a:r>
              <a:rPr lang="zh-CN" altLang="en-US">
                <a:sym typeface="+mn-ea"/>
              </a:rPr>
              <a:t>简介功能</a:t>
            </a:r>
            <a:endParaRPr lang="en-US" altLang="zh-CN"/>
          </a:p>
          <a:p>
            <a:endParaRPr lang="en-US" altLang="zh-CN">
              <a:sym typeface="+mn-ea"/>
            </a:endParaRPr>
          </a:p>
        </p:txBody>
      </p:sp>
      <p:pic>
        <p:nvPicPr>
          <p:cNvPr id="5" name="图片 4" descr="b3-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83505" y="987425"/>
            <a:ext cx="6136640" cy="3329305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>
            <a:normAutofit fontScale="90000"/>
          </a:bodyPr>
          <a:p>
            <a:r>
              <a:rPr lang="en-US" altLang="zh-CN"/>
              <a:t>Individual Requirements</a:t>
            </a:r>
            <a:br>
              <a:rPr lang="en-US" altLang="zh-CN"/>
            </a:br>
            <a:r>
              <a:rPr lang="en-US" altLang="zh-CN"/>
              <a:t>Part B </a:t>
            </a:r>
            <a:br>
              <a:rPr lang="en-US" altLang="zh-CN"/>
            </a:br>
            <a:r>
              <a:rPr lang="en-US" altLang="zh-CN"/>
              <a:t>Practice 003 : </a:t>
            </a:r>
            <a:br>
              <a:rPr lang="en-US" altLang="zh-CN"/>
            </a:br>
            <a:r>
              <a:rPr lang="en-US" altLang="zh-CN"/>
              <a:t>Database</a:t>
            </a:r>
            <a:endParaRPr lang="en-US" altLang="zh-CN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/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/>
        <p:txBody>
          <a:bodyPr/>
          <a:p>
            <a:endParaRPr lang="en-US" altLang="zh-CN">
              <a:sym typeface="+mn-ea"/>
            </a:endParaRPr>
          </a:p>
        </p:txBody>
      </p:sp>
      <p:pic>
        <p:nvPicPr>
          <p:cNvPr id="6" name="图片 5" descr="b3-db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70450" y="457200"/>
            <a:ext cx="5532755" cy="5969635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>
            <a:normAutofit fontScale="90000"/>
          </a:bodyPr>
          <a:p>
            <a:r>
              <a:rPr lang="en-US" altLang="zh-CN"/>
              <a:t>Individual Requirements</a:t>
            </a:r>
            <a:br>
              <a:rPr lang="en-US" altLang="zh-CN"/>
            </a:br>
            <a:r>
              <a:rPr lang="en-US" altLang="zh-CN"/>
              <a:t>Part B </a:t>
            </a:r>
            <a:br>
              <a:rPr lang="en-US" altLang="zh-CN"/>
            </a:br>
            <a:r>
              <a:rPr lang="en-US" altLang="zh-CN"/>
              <a:t>Practice 004</a:t>
            </a:r>
            <a:endParaRPr lang="en-US" altLang="zh-CN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/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/>
        <p:txBody>
          <a:bodyPr/>
          <a:p>
            <a:r>
              <a:rPr lang="en-US" altLang="zh-CN">
                <a:sym typeface="+mn-ea"/>
              </a:rPr>
              <a:t>All files are located in </a:t>
            </a:r>
            <a:r>
              <a:rPr lang="en-US" altLang="zh-CN">
                <a:solidFill>
                  <a:schemeClr val="accent1"/>
                </a:solidFill>
                <a:sym typeface="+mn-ea"/>
              </a:rPr>
              <a:t>indi_shop/ProjectAssgn-Ind-PartB-04</a:t>
            </a:r>
            <a:endParaRPr lang="en-US" altLang="zh-CN">
              <a:solidFill>
                <a:schemeClr val="accent1"/>
              </a:solidFill>
              <a:sym typeface="+mn-ea"/>
            </a:endParaRPr>
          </a:p>
          <a:p>
            <a:r>
              <a:rPr lang="zh-CN" altLang="en-US">
                <a:sym typeface="+mn-ea"/>
              </a:rPr>
              <a:t>所有文件位于</a:t>
            </a:r>
            <a:r>
              <a:rPr lang="en-US" altLang="zh-CN">
                <a:sym typeface="+mn-ea"/>
              </a:rPr>
              <a:t>indi_shop/ProjectAssgn-Ind-PartB-04</a:t>
            </a:r>
            <a:endParaRPr lang="en-US" altLang="zh-CN"/>
          </a:p>
          <a:p>
            <a:endParaRPr lang="en-US" altLang="zh-CN">
              <a:sym typeface="+mn-ea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>
            <a:normAutofit fontScale="90000"/>
          </a:bodyPr>
          <a:p>
            <a:r>
              <a:rPr lang="en-US" altLang="zh-CN"/>
              <a:t>Individual Requirements</a:t>
            </a:r>
            <a:br>
              <a:rPr lang="en-US" altLang="zh-CN"/>
            </a:br>
            <a:r>
              <a:rPr lang="en-US" altLang="zh-CN"/>
              <a:t>Part B </a:t>
            </a:r>
            <a:br>
              <a:rPr lang="en-US" altLang="zh-CN"/>
            </a:br>
            <a:r>
              <a:rPr lang="en-US" altLang="zh-CN"/>
              <a:t>Practice 004</a:t>
            </a:r>
            <a:endParaRPr lang="en-US" altLang="zh-CN"/>
          </a:p>
        </p:txBody>
      </p:sp>
      <p:pic>
        <p:nvPicPr>
          <p:cNvPr id="7" name="图片占位符 6" descr="b1-2"/>
          <p:cNvPicPr>
            <a:picLocks noChangeAspect="1"/>
          </p:cNvPicPr>
          <p:nvPr>
            <p:ph type="pic" idx="1"/>
          </p:nvPr>
        </p:nvPicPr>
        <p:blipFill>
          <a:blip r:embed="rId1"/>
          <a:stretch>
            <a:fillRect/>
          </a:stretch>
        </p:blipFill>
        <p:spPr>
          <a:xfrm>
            <a:off x="4772025" y="902335"/>
            <a:ext cx="4762500" cy="4873625"/>
          </a:xfrm>
          <a:prstGeom prst="rect">
            <a:avLst/>
          </a:prstGeom>
        </p:spPr>
      </p:pic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90000"/>
          </a:bodyPr>
          <a:p>
            <a:pPr>
              <a:lnSpc>
                <a:spcPct val="110000"/>
              </a:lnSpc>
            </a:pPr>
            <a:r>
              <a:rPr lang="en-US" altLang="zh-CN">
                <a:sym typeface="+mn-ea"/>
              </a:rPr>
              <a:t>All files are located in </a:t>
            </a:r>
            <a:r>
              <a:rPr lang="en-US" altLang="zh-CN" i="1">
                <a:solidFill>
                  <a:schemeClr val="accent1"/>
                </a:solidFill>
                <a:sym typeface="+mn-ea"/>
              </a:rPr>
              <a:t>indi_shop/ProjectAssgn-Ind-PartB-04</a:t>
            </a:r>
            <a:endParaRPr lang="en-US" altLang="zh-CN" i="1">
              <a:solidFill>
                <a:schemeClr val="accent1"/>
              </a:solidFill>
              <a:sym typeface="+mn-ea"/>
            </a:endParaRPr>
          </a:p>
          <a:p>
            <a:pPr>
              <a:lnSpc>
                <a:spcPct val="110000"/>
              </a:lnSpc>
            </a:pPr>
            <a:r>
              <a:rPr lang="en-US" altLang="zh-CN">
                <a:sym typeface="+mn-ea"/>
              </a:rPr>
              <a:t>Start MySQL through XAMPP, create a new database in phpMyAdmin (name it "b04db", collation "utf8mb4_general_ci")</a:t>
            </a:r>
            <a:endParaRPr lang="en-US" altLang="zh-CN">
              <a:sym typeface="+mn-ea"/>
            </a:endParaRPr>
          </a:p>
          <a:p>
            <a:pPr>
              <a:lnSpc>
                <a:spcPct val="110000"/>
              </a:lnSpc>
            </a:pPr>
            <a:r>
              <a:rPr lang="en-US" altLang="zh-CN">
                <a:sym typeface="+mn-ea"/>
              </a:rPr>
              <a:t>Import “</a:t>
            </a:r>
            <a:r>
              <a:rPr lang="en-US" altLang="zh-CN" i="1">
                <a:solidFill>
                  <a:schemeClr val="accent1"/>
                </a:solidFill>
                <a:sym typeface="+mn-ea"/>
              </a:rPr>
              <a:t>indi_shop/ProjectAssgn-Ind-PartB-04/createTable.sql</a:t>
            </a:r>
            <a:r>
              <a:rPr lang="en-US" altLang="zh-CN">
                <a:sym typeface="+mn-ea"/>
              </a:rPr>
              <a:t>” and execute it.</a:t>
            </a:r>
            <a:endParaRPr lang="en-US" altLang="zh-CN">
              <a:sym typeface="+mn-ea"/>
            </a:endParaRPr>
          </a:p>
          <a:p>
            <a:pPr>
              <a:lnSpc>
                <a:spcPct val="110000"/>
              </a:lnSpc>
            </a:pPr>
            <a:r>
              <a:rPr lang="zh-CN" altLang="en-US">
                <a:sym typeface="+mn-ea"/>
              </a:rPr>
              <a:t>所有文件位于</a:t>
            </a:r>
            <a:r>
              <a:rPr lang="en-US" altLang="zh-CN">
                <a:sym typeface="+mn-ea"/>
              </a:rPr>
              <a:t>indi_shop/ProjectAssgn-Ind-PartB-04</a:t>
            </a:r>
            <a:endParaRPr lang="en-US" altLang="zh-CN"/>
          </a:p>
          <a:p>
            <a:pPr>
              <a:lnSpc>
                <a:spcPct val="110000"/>
              </a:lnSpc>
            </a:pPr>
            <a:r>
              <a:rPr lang="zh-CN" altLang="en-US">
                <a:sym typeface="+mn-ea"/>
              </a:rPr>
              <a:t>通过</a:t>
            </a:r>
            <a:r>
              <a:rPr lang="en-US" altLang="zh-CN">
                <a:sym typeface="+mn-ea"/>
              </a:rPr>
              <a:t>XAMPP</a:t>
            </a:r>
            <a:r>
              <a:rPr lang="zh-CN" altLang="en-US">
                <a:sym typeface="+mn-ea"/>
              </a:rPr>
              <a:t>启动</a:t>
            </a:r>
            <a:r>
              <a:rPr lang="en-US" altLang="zh-CN">
                <a:sym typeface="+mn-ea"/>
              </a:rPr>
              <a:t>MySQL,</a:t>
            </a:r>
            <a:r>
              <a:rPr lang="zh-CN" altLang="en-US">
                <a:sym typeface="+mn-ea"/>
              </a:rPr>
              <a:t>在</a:t>
            </a:r>
            <a:r>
              <a:rPr lang="en-US" altLang="zh-CN">
                <a:sym typeface="+mn-ea"/>
              </a:rPr>
              <a:t>phpMyAdmin</a:t>
            </a:r>
            <a:r>
              <a:rPr lang="zh-CN" altLang="en-US">
                <a:sym typeface="+mn-ea"/>
              </a:rPr>
              <a:t>中新建数据库（命名为</a:t>
            </a:r>
            <a:r>
              <a:rPr lang="en-US" altLang="zh-CN">
                <a:sym typeface="+mn-ea"/>
              </a:rPr>
              <a:t>“</a:t>
            </a:r>
            <a:r>
              <a:rPr lang="en-US" altLang="zh-CN">
                <a:sym typeface="+mn-ea"/>
              </a:rPr>
              <a:t>b04db</a:t>
            </a:r>
            <a:r>
              <a:rPr lang="en-US" altLang="zh-CN">
                <a:sym typeface="+mn-ea"/>
              </a:rPr>
              <a:t>”</a:t>
            </a:r>
            <a:r>
              <a:rPr lang="zh-CN" altLang="en-US">
                <a:sym typeface="+mn-ea"/>
              </a:rPr>
              <a:t>，排序规则</a:t>
            </a:r>
            <a:r>
              <a:rPr lang="en-US" altLang="zh-CN">
                <a:sym typeface="+mn-ea"/>
              </a:rPr>
              <a:t>“utf8mb4_general_ci”</a:t>
            </a:r>
            <a:r>
              <a:rPr lang="zh-CN" altLang="en-US">
                <a:sym typeface="+mn-ea"/>
              </a:rPr>
              <a:t>）</a:t>
            </a:r>
            <a:endParaRPr lang="zh-CN" altLang="en-US"/>
          </a:p>
          <a:p>
            <a:pPr>
              <a:lnSpc>
                <a:spcPct val="110000"/>
              </a:lnSpc>
            </a:pPr>
            <a:r>
              <a:rPr lang="zh-CN" altLang="en-US">
                <a:sym typeface="+mn-ea"/>
              </a:rPr>
              <a:t>导入</a:t>
            </a:r>
            <a:r>
              <a:rPr lang="en-US" altLang="zh-CN">
                <a:sym typeface="+mn-ea"/>
              </a:rPr>
              <a:t>indi_shop/ProjectAssgn-Ind-PartB-04/createTable.sql</a:t>
            </a:r>
            <a:r>
              <a:rPr lang="zh-CN" altLang="en-US">
                <a:sym typeface="+mn-ea"/>
              </a:rPr>
              <a:t>并执行</a:t>
            </a:r>
            <a:r>
              <a:rPr lang="en-US" altLang="zh-CN">
                <a:sym typeface="+mn-ea"/>
              </a:rPr>
              <a:t>.</a:t>
            </a:r>
            <a:endParaRPr lang="en-US" altLang="zh-CN">
              <a:sym typeface="+mn-ea"/>
            </a:endParaRPr>
          </a:p>
          <a:p>
            <a:endParaRPr lang="en-US" altLang="zh-CN">
              <a:sym typeface="+mn-ea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>
            <a:normAutofit fontScale="90000"/>
          </a:bodyPr>
          <a:p>
            <a:r>
              <a:rPr lang="en-US" altLang="zh-CN"/>
              <a:t>Individual Requirements</a:t>
            </a:r>
            <a:br>
              <a:rPr lang="en-US" altLang="zh-CN"/>
            </a:br>
            <a:r>
              <a:rPr lang="en-US" altLang="zh-CN"/>
              <a:t>Part B </a:t>
            </a:r>
            <a:br>
              <a:rPr lang="en-US" altLang="zh-CN"/>
            </a:br>
            <a:r>
              <a:rPr lang="en-US" altLang="zh-CN"/>
              <a:t>Practice 004 : Signup </a:t>
            </a:r>
            <a:r>
              <a:rPr lang="en-US" altLang="zh-CN">
                <a:sym typeface="+mn-ea"/>
              </a:rPr>
              <a:t>Success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/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/>
        <p:txBody>
          <a:bodyPr/>
          <a:p>
            <a:r>
              <a:rPr lang="en-US" altLang="zh-CN">
                <a:sym typeface="+mn-ea"/>
              </a:rPr>
              <a:t>Visit </a:t>
            </a:r>
            <a:r>
              <a:rPr lang="en-US" altLang="zh-CN" i="1">
                <a:solidFill>
                  <a:schemeClr val="accent1"/>
                </a:solidFill>
                <a:sym typeface="+mn-ea"/>
              </a:rPr>
              <a:t>localhost/indi_shop/ProjectAssgn-Ind-PartB-04/index.php</a:t>
            </a:r>
            <a:r>
              <a:rPr lang="en-US" altLang="zh-CN">
                <a:sym typeface="+mn-ea"/>
              </a:rPr>
              <a:t> To use the functions of register, log in, log out</a:t>
            </a:r>
            <a:endParaRPr lang="en-US" altLang="zh-CN">
              <a:sym typeface="+mn-ea"/>
            </a:endParaRPr>
          </a:p>
          <a:p>
            <a:r>
              <a:rPr lang="zh-CN" altLang="en-US">
                <a:sym typeface="+mn-ea"/>
              </a:rPr>
              <a:t>访问</a:t>
            </a:r>
            <a:r>
              <a:rPr lang="en-US" altLang="zh-CN">
                <a:sym typeface="+mn-ea"/>
              </a:rPr>
              <a:t>localhost/indi_shop/ProjectAssgn-Ind-PartB-04/index.php</a:t>
            </a:r>
            <a:r>
              <a:rPr lang="zh-CN" altLang="en-US">
                <a:sym typeface="+mn-ea"/>
              </a:rPr>
              <a:t>以使用注册，登录，登出功能</a:t>
            </a:r>
            <a:endParaRPr lang="en-US" altLang="zh-CN"/>
          </a:p>
          <a:p>
            <a:endParaRPr lang="en-US" altLang="zh-CN">
              <a:sym typeface="+mn-ea"/>
            </a:endParaRPr>
          </a:p>
        </p:txBody>
      </p:sp>
      <p:pic>
        <p:nvPicPr>
          <p:cNvPr id="5" name="图片 4" descr="b4-sucsignu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93945" y="987425"/>
            <a:ext cx="6705600" cy="3611245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10331450" cy="1193165"/>
          </a:xfrm>
        </p:spPr>
        <p:txBody>
          <a:bodyPr>
            <a:normAutofit fontScale="90000"/>
          </a:bodyPr>
          <a:p>
            <a:r>
              <a:rPr lang="en-US" altLang="zh-CN"/>
              <a:t>Individual Requirements</a:t>
            </a:r>
            <a:br>
              <a:rPr lang="en-US" altLang="zh-CN"/>
            </a:br>
            <a:r>
              <a:rPr lang="en-US" altLang="zh-CN"/>
              <a:t>Part B </a:t>
            </a:r>
            <a:br>
              <a:rPr lang="en-US" altLang="zh-CN"/>
            </a:br>
            <a:r>
              <a:rPr lang="en-US" altLang="zh-CN"/>
              <a:t>Practice 004 : Login Success</a:t>
            </a:r>
            <a:endParaRPr lang="zh-CN" altLang="en-US"/>
          </a:p>
        </p:txBody>
      </p:sp>
      <p:sp>
        <p:nvSpPr>
          <p:cNvPr id="6" name="文本占位符 5"/>
          <p:cNvSpPr/>
          <p:nvPr>
            <p:ph type="body" sz="half" idx="2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7" name="图片 6" descr="b4-loggedi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0105" y="1650365"/>
            <a:ext cx="8372475" cy="45085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10331450" cy="1193165"/>
          </a:xfrm>
        </p:spPr>
        <p:txBody>
          <a:bodyPr>
            <a:normAutofit fontScale="90000"/>
          </a:bodyPr>
          <a:p>
            <a:r>
              <a:rPr lang="en-US" altLang="zh-CN"/>
              <a:t>Individual Requirements</a:t>
            </a:r>
            <a:br>
              <a:rPr lang="en-US" altLang="zh-CN"/>
            </a:br>
            <a:r>
              <a:rPr lang="en-US" altLang="zh-CN"/>
              <a:t>Part B </a:t>
            </a:r>
            <a:br>
              <a:rPr lang="en-US" altLang="zh-CN"/>
            </a:br>
            <a:r>
              <a:rPr lang="en-US" altLang="zh-CN"/>
              <a:t>Practice 004 : Database</a:t>
            </a:r>
            <a:endParaRPr lang="zh-CN" altLang="en-US"/>
          </a:p>
        </p:txBody>
      </p:sp>
      <p:sp>
        <p:nvSpPr>
          <p:cNvPr id="6" name="文本占位符 5"/>
          <p:cNvSpPr/>
          <p:nvPr>
            <p:ph type="body" sz="half" idx="2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3" name="图片 2" descr="b4-db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45050" y="457200"/>
            <a:ext cx="6112510" cy="6161405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>
            <a:normAutofit fontScale="90000"/>
          </a:bodyPr>
          <a:p>
            <a:r>
              <a:rPr lang="en-US" altLang="zh-CN"/>
              <a:t>Individual Requirements</a:t>
            </a:r>
            <a:br>
              <a:rPr lang="en-US" altLang="zh-CN"/>
            </a:br>
            <a:r>
              <a:rPr lang="en-US" altLang="zh-CN"/>
              <a:t>Part B </a:t>
            </a:r>
            <a:br>
              <a:rPr lang="en-US" altLang="zh-CN"/>
            </a:br>
            <a:r>
              <a:rPr lang="en-US" altLang="zh-CN"/>
              <a:t>Practice 005</a:t>
            </a:r>
            <a:endParaRPr lang="en-US" altLang="zh-CN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/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/>
        <p:txBody>
          <a:bodyPr/>
          <a:p>
            <a:r>
              <a:rPr lang="en-US" altLang="zh-CN">
                <a:sym typeface="+mn-ea"/>
              </a:rPr>
              <a:t>All files are located in </a:t>
            </a:r>
            <a:r>
              <a:rPr lang="en-US" altLang="zh-CN">
                <a:solidFill>
                  <a:schemeClr val="accent1"/>
                </a:solidFill>
                <a:sym typeface="+mn-ea"/>
              </a:rPr>
              <a:t>indi_shop/ProjectAssgn-Ind-PartB-05</a:t>
            </a:r>
            <a:endParaRPr lang="en-US" altLang="zh-CN">
              <a:solidFill>
                <a:schemeClr val="accent1"/>
              </a:solidFill>
              <a:sym typeface="+mn-ea"/>
            </a:endParaRPr>
          </a:p>
          <a:p>
            <a:r>
              <a:rPr lang="zh-CN" altLang="en-US">
                <a:sym typeface="+mn-ea"/>
              </a:rPr>
              <a:t>所有文件位于</a:t>
            </a:r>
            <a:r>
              <a:rPr lang="en-US" altLang="zh-CN">
                <a:sym typeface="+mn-ea"/>
              </a:rPr>
              <a:t>indi_shop/ProjectAssgn-Ind-PartB-05</a:t>
            </a:r>
            <a:endParaRPr lang="en-US" altLang="zh-CN"/>
          </a:p>
          <a:p>
            <a:endParaRPr lang="en-US" altLang="zh-CN">
              <a:sym typeface="+mn-ea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>
            <a:normAutofit fontScale="90000"/>
          </a:bodyPr>
          <a:p>
            <a:r>
              <a:rPr lang="en-US" altLang="zh-CN"/>
              <a:t>Individual Requirements</a:t>
            </a:r>
            <a:br>
              <a:rPr lang="en-US" altLang="zh-CN"/>
            </a:br>
            <a:r>
              <a:rPr lang="en-US" altLang="zh-CN"/>
              <a:t>Part B </a:t>
            </a:r>
            <a:br>
              <a:rPr lang="en-US" altLang="zh-CN"/>
            </a:br>
            <a:r>
              <a:rPr lang="en-US" altLang="zh-CN"/>
              <a:t>Practice 005</a:t>
            </a:r>
            <a:endParaRPr lang="en-US" altLang="zh-CN"/>
          </a:p>
        </p:txBody>
      </p:sp>
      <p:pic>
        <p:nvPicPr>
          <p:cNvPr id="7" name="图片占位符 6" descr="b1-2"/>
          <p:cNvPicPr>
            <a:picLocks noChangeAspect="1"/>
          </p:cNvPicPr>
          <p:nvPr>
            <p:ph type="pic" idx="1"/>
          </p:nvPr>
        </p:nvPicPr>
        <p:blipFill>
          <a:blip r:embed="rId1"/>
          <a:stretch>
            <a:fillRect/>
          </a:stretch>
        </p:blipFill>
        <p:spPr>
          <a:xfrm>
            <a:off x="4772025" y="902335"/>
            <a:ext cx="4762500" cy="4873625"/>
          </a:xfrm>
          <a:prstGeom prst="rect">
            <a:avLst/>
          </a:prstGeom>
        </p:spPr>
      </p:pic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90000"/>
          </a:bodyPr>
          <a:p>
            <a:pPr>
              <a:lnSpc>
                <a:spcPct val="110000"/>
              </a:lnSpc>
            </a:pPr>
            <a:r>
              <a:rPr lang="en-US" altLang="zh-CN">
                <a:sym typeface="+mn-ea"/>
              </a:rPr>
              <a:t>All files are located in </a:t>
            </a:r>
            <a:r>
              <a:rPr lang="en-US" altLang="zh-CN" i="1">
                <a:solidFill>
                  <a:schemeClr val="accent1"/>
                </a:solidFill>
                <a:sym typeface="+mn-ea"/>
              </a:rPr>
              <a:t>indi_shop/ProjectAssgn-Ind-PartB-05</a:t>
            </a:r>
            <a:endParaRPr lang="en-US" altLang="zh-CN" i="1">
              <a:solidFill>
                <a:schemeClr val="accent1"/>
              </a:solidFill>
              <a:sym typeface="+mn-ea"/>
            </a:endParaRPr>
          </a:p>
          <a:p>
            <a:pPr>
              <a:lnSpc>
                <a:spcPct val="110000"/>
              </a:lnSpc>
            </a:pPr>
            <a:r>
              <a:rPr lang="en-US" altLang="zh-CN">
                <a:sym typeface="+mn-ea"/>
              </a:rPr>
              <a:t>Start MySQL through XAMPP, create a new database in phpMyAdmin (name it "b05db", collation "utf8mb4_general_ci")</a:t>
            </a:r>
            <a:endParaRPr lang="en-US" altLang="zh-CN">
              <a:sym typeface="+mn-ea"/>
            </a:endParaRPr>
          </a:p>
          <a:p>
            <a:pPr>
              <a:lnSpc>
                <a:spcPct val="110000"/>
              </a:lnSpc>
            </a:pPr>
            <a:r>
              <a:rPr lang="en-US" altLang="zh-CN">
                <a:sym typeface="+mn-ea"/>
              </a:rPr>
              <a:t>Import “</a:t>
            </a:r>
            <a:r>
              <a:rPr lang="en-US" altLang="zh-CN" i="1">
                <a:solidFill>
                  <a:schemeClr val="accent1"/>
                </a:solidFill>
                <a:sym typeface="+mn-ea"/>
              </a:rPr>
              <a:t>indi_shop/ProjectAssgn-Ind-PartB-05/createTable.sql</a:t>
            </a:r>
            <a:r>
              <a:rPr lang="en-US" altLang="zh-CN">
                <a:sym typeface="+mn-ea"/>
              </a:rPr>
              <a:t>” and execute it.</a:t>
            </a:r>
            <a:endParaRPr lang="en-US" altLang="zh-CN">
              <a:sym typeface="+mn-ea"/>
            </a:endParaRPr>
          </a:p>
          <a:p>
            <a:pPr>
              <a:lnSpc>
                <a:spcPct val="110000"/>
              </a:lnSpc>
            </a:pPr>
            <a:r>
              <a:rPr lang="zh-CN" altLang="en-US">
                <a:sym typeface="+mn-ea"/>
              </a:rPr>
              <a:t>所有文件位于</a:t>
            </a:r>
            <a:r>
              <a:rPr lang="en-US" altLang="zh-CN">
                <a:sym typeface="+mn-ea"/>
              </a:rPr>
              <a:t>indi_shop/ProjectAssgn-Ind-PartB-05</a:t>
            </a:r>
            <a:endParaRPr lang="en-US" altLang="zh-CN"/>
          </a:p>
          <a:p>
            <a:pPr>
              <a:lnSpc>
                <a:spcPct val="110000"/>
              </a:lnSpc>
            </a:pPr>
            <a:r>
              <a:rPr lang="zh-CN" altLang="en-US">
                <a:sym typeface="+mn-ea"/>
              </a:rPr>
              <a:t>通过</a:t>
            </a:r>
            <a:r>
              <a:rPr lang="en-US" altLang="zh-CN">
                <a:sym typeface="+mn-ea"/>
              </a:rPr>
              <a:t>XAMPP</a:t>
            </a:r>
            <a:r>
              <a:rPr lang="zh-CN" altLang="en-US">
                <a:sym typeface="+mn-ea"/>
              </a:rPr>
              <a:t>启动</a:t>
            </a:r>
            <a:r>
              <a:rPr lang="en-US" altLang="zh-CN">
                <a:sym typeface="+mn-ea"/>
              </a:rPr>
              <a:t>MySQL,</a:t>
            </a:r>
            <a:r>
              <a:rPr lang="zh-CN" altLang="en-US">
                <a:sym typeface="+mn-ea"/>
              </a:rPr>
              <a:t>在</a:t>
            </a:r>
            <a:r>
              <a:rPr lang="en-US" altLang="zh-CN">
                <a:sym typeface="+mn-ea"/>
              </a:rPr>
              <a:t>phpMyAdmin</a:t>
            </a:r>
            <a:r>
              <a:rPr lang="zh-CN" altLang="en-US">
                <a:sym typeface="+mn-ea"/>
              </a:rPr>
              <a:t>中新建数据库（命名为</a:t>
            </a:r>
            <a:r>
              <a:rPr lang="en-US" altLang="zh-CN">
                <a:sym typeface="+mn-ea"/>
              </a:rPr>
              <a:t>“</a:t>
            </a:r>
            <a:r>
              <a:rPr lang="en-US" altLang="zh-CN">
                <a:sym typeface="+mn-ea"/>
              </a:rPr>
              <a:t>b05db</a:t>
            </a:r>
            <a:r>
              <a:rPr lang="en-US" altLang="zh-CN">
                <a:sym typeface="+mn-ea"/>
              </a:rPr>
              <a:t>”</a:t>
            </a:r>
            <a:r>
              <a:rPr lang="zh-CN" altLang="en-US">
                <a:sym typeface="+mn-ea"/>
              </a:rPr>
              <a:t>，排序规则</a:t>
            </a:r>
            <a:r>
              <a:rPr lang="en-US" altLang="zh-CN">
                <a:sym typeface="+mn-ea"/>
              </a:rPr>
              <a:t>“utf8mb4_general_ci”</a:t>
            </a:r>
            <a:r>
              <a:rPr lang="zh-CN" altLang="en-US">
                <a:sym typeface="+mn-ea"/>
              </a:rPr>
              <a:t>）</a:t>
            </a:r>
            <a:endParaRPr lang="zh-CN" altLang="en-US"/>
          </a:p>
          <a:p>
            <a:pPr>
              <a:lnSpc>
                <a:spcPct val="110000"/>
              </a:lnSpc>
            </a:pPr>
            <a:r>
              <a:rPr lang="zh-CN" altLang="en-US">
                <a:sym typeface="+mn-ea"/>
              </a:rPr>
              <a:t>导入</a:t>
            </a:r>
            <a:r>
              <a:rPr lang="en-US" altLang="zh-CN">
                <a:sym typeface="+mn-ea"/>
              </a:rPr>
              <a:t>indi_shop/ProjectAssgn-Ind-PartB-05/createTable.sql</a:t>
            </a:r>
            <a:r>
              <a:rPr lang="zh-CN" altLang="en-US">
                <a:sym typeface="+mn-ea"/>
              </a:rPr>
              <a:t>并执行</a:t>
            </a:r>
            <a:r>
              <a:rPr lang="en-US" altLang="zh-CN">
                <a:sym typeface="+mn-ea"/>
              </a:rPr>
              <a:t>.</a:t>
            </a:r>
            <a:endParaRPr lang="en-US" altLang="zh-CN">
              <a:sym typeface="+mn-ea"/>
            </a:endParaRPr>
          </a:p>
          <a:p>
            <a:endParaRPr lang="en-US" altLang="zh-CN">
              <a:sym typeface="+mn-ea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>
            <a:normAutofit fontScale="90000"/>
          </a:bodyPr>
          <a:p>
            <a:r>
              <a:rPr lang="en-US" altLang="zh-CN"/>
              <a:t>Individual Requirements</a:t>
            </a:r>
            <a:br>
              <a:rPr lang="en-US" altLang="zh-CN"/>
            </a:br>
            <a:r>
              <a:rPr lang="en-US" altLang="zh-CN"/>
              <a:t>Part B </a:t>
            </a:r>
            <a:br>
              <a:rPr lang="en-US" altLang="zh-CN"/>
            </a:br>
            <a:r>
              <a:rPr lang="en-US" altLang="zh-CN"/>
              <a:t>Practice 005</a:t>
            </a:r>
            <a:endParaRPr lang="en-US" altLang="zh-CN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p>
            <a:pPr algn="l">
              <a:buClrTx/>
              <a:buSzTx/>
            </a:pPr>
            <a:r>
              <a:rPr lang="zh-CN" altLang="en-US">
                <a:sym typeface="+mn-ea"/>
              </a:rPr>
              <a:t>程序默认存在以下路径</a:t>
            </a:r>
            <a:r>
              <a:rPr lang="en-US" altLang="zh-CN" i="1">
                <a:solidFill>
                  <a:schemeClr val="accent1"/>
                </a:solidFill>
                <a:sym typeface="+mn-ea"/>
              </a:rPr>
              <a:t>htdocs/indi_shop/ProjectAssgn-Ind-PartB-05/includes/reset-request.inc.php</a:t>
            </a:r>
            <a:endParaRPr lang="zh-CN" altLang="en-US">
              <a:sym typeface="+mn-ea"/>
            </a:endParaRPr>
          </a:p>
          <a:p>
            <a:pPr algn="l">
              <a:buClrTx/>
              <a:buSzTx/>
            </a:pPr>
            <a:r>
              <a:rPr lang="zh-CN" altLang="en-US">
                <a:sym typeface="+mn-ea"/>
              </a:rPr>
              <a:t>如果你修改了路径，</a:t>
            </a:r>
            <a:r>
              <a:rPr lang="zh-CN" altLang="en-US">
                <a:sym typeface="+mn-ea"/>
              </a:rPr>
              <a:t>请确保</a:t>
            </a:r>
            <a:r>
              <a:rPr lang="en-US" altLang="zh-CN" i="1">
                <a:solidFill>
                  <a:schemeClr val="accent1"/>
                </a:solidFill>
                <a:sym typeface="+mn-ea"/>
              </a:rPr>
              <a:t>indi_shop/ProjectAssgn-Ind-PartB-05/includes/reset-request.inc.php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中第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15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行</a:t>
            </a:r>
            <a:r>
              <a:rPr lang="en-US" altLang="zh-CN" i="1">
                <a:solidFill>
                  <a:schemeClr val="accent1"/>
                </a:solidFill>
                <a:sym typeface="+mn-ea"/>
              </a:rPr>
              <a:t>$url = "http://".$_SERVER['HTTP_HOST']."/indi_shop/ProjectAssgn-Ind-PartB-05/create-new-password.php?selector=".$selector."&amp;validator=".$validator;</a:t>
            </a:r>
            <a:r>
              <a:rPr lang="zh-CN" altLang="en-US">
                <a:sym typeface="+mn-ea"/>
              </a:rPr>
              <a:t>路径能正确导向</a:t>
            </a:r>
            <a:r>
              <a:rPr lang="en-US" altLang="zh-CN" i="1">
                <a:solidFill>
                  <a:schemeClr val="accent1"/>
                </a:solidFill>
                <a:sym typeface="+mn-ea"/>
              </a:rPr>
              <a:t>ProjectAssgn-Ind-PartB-05/create-new-password.php</a:t>
            </a:r>
            <a:r>
              <a:rPr lang="zh-CN" altLang="en-US">
                <a:sym typeface="+mn-ea"/>
              </a:rPr>
              <a:t>，否则重置密码链接会导致无法找到url</a:t>
            </a:r>
            <a:endParaRPr lang="zh-CN" altLang="en-US">
              <a:sym typeface="+mn-ea"/>
            </a:endParaRPr>
          </a:p>
          <a:p>
            <a:pPr algn="l">
              <a:buClrTx/>
              <a:buSzTx/>
            </a:pPr>
            <a:endParaRPr lang="zh-CN" altLang="en-US">
              <a:sym typeface="+mn-ea"/>
            </a:endParaRPr>
          </a:p>
        </p:txBody>
      </p:sp>
      <p:sp>
        <p:nvSpPr>
          <p:cNvPr id="3" name="图片占位符 2"/>
          <p:cNvSpPr/>
          <p:nvPr>
            <p:ph type="pic" idx="1"/>
          </p:nvPr>
        </p:nvSpPr>
        <p:spPr/>
      </p:sp>
      <p:pic>
        <p:nvPicPr>
          <p:cNvPr id="5" name="图片 4" descr="b5-path"/>
          <p:cNvPicPr>
            <a:picLocks noChangeAspect="1"/>
          </p:cNvPicPr>
          <p:nvPr/>
        </p:nvPicPr>
        <p:blipFill>
          <a:blip r:embed="rId1"/>
          <a:srcRect r="27007" b="2364"/>
          <a:stretch>
            <a:fillRect/>
          </a:stretch>
        </p:blipFill>
        <p:spPr>
          <a:xfrm>
            <a:off x="5092065" y="987425"/>
            <a:ext cx="6452870" cy="439293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>
            <a:normAutofit fontScale="90000"/>
          </a:bodyPr>
          <a:p>
            <a:r>
              <a:rPr lang="en-US" altLang="zh-CN"/>
              <a:t>Individual Requirements</a:t>
            </a:r>
            <a:br>
              <a:rPr lang="en-US" altLang="zh-CN"/>
            </a:br>
            <a:r>
              <a:rPr lang="en-US" altLang="zh-CN"/>
              <a:t>Part </a:t>
            </a:r>
            <a:r>
              <a:rPr lang="en-US" altLang="zh-CN"/>
              <a:t>A :</a:t>
            </a:r>
            <a:br>
              <a:rPr lang="en-US" altLang="zh-CN"/>
            </a:br>
            <a:r>
              <a:rPr lang="en-US" altLang="zh-CN"/>
              <a:t>Add product page</a:t>
            </a:r>
            <a:endParaRPr lang="en-US" altLang="zh-CN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/>
      </p:sp>
      <p:pic>
        <p:nvPicPr>
          <p:cNvPr id="8" name="图片 7" descr="a-2-addpr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47795" y="1290955"/>
            <a:ext cx="8229600" cy="446532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>
            <a:normAutofit fontScale="90000"/>
          </a:bodyPr>
          <a:p>
            <a:r>
              <a:rPr lang="en-US" altLang="zh-CN"/>
              <a:t>Individual Requirements</a:t>
            </a:r>
            <a:br>
              <a:rPr lang="en-US" altLang="zh-CN"/>
            </a:br>
            <a:r>
              <a:rPr lang="en-US" altLang="zh-CN"/>
              <a:t>Part B </a:t>
            </a:r>
            <a:br>
              <a:rPr lang="en-US" altLang="zh-CN"/>
            </a:br>
            <a:r>
              <a:rPr lang="en-US" altLang="zh-CN"/>
              <a:t>Practice 005 : Signup </a:t>
            </a:r>
            <a:r>
              <a:rPr lang="en-US" altLang="zh-CN">
                <a:sym typeface="+mn-ea"/>
              </a:rPr>
              <a:t>Success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/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/>
        <p:txBody>
          <a:bodyPr/>
          <a:p>
            <a:r>
              <a:rPr lang="en-US" altLang="zh-CN">
                <a:sym typeface="+mn-ea"/>
              </a:rPr>
              <a:t>Visit </a:t>
            </a:r>
            <a:r>
              <a:rPr lang="en-US" altLang="zh-CN" i="1">
                <a:solidFill>
                  <a:schemeClr val="accent1"/>
                </a:solidFill>
                <a:sym typeface="+mn-ea"/>
              </a:rPr>
              <a:t>localhost/indi_shop/ProjectAssgn-Ind-PartB-05/index.php</a:t>
            </a:r>
            <a:r>
              <a:rPr lang="en-US" altLang="zh-CN">
                <a:sym typeface="+mn-ea"/>
              </a:rPr>
              <a:t> To use the registration, login, logout, reset password functions</a:t>
            </a:r>
            <a:endParaRPr lang="en-US" altLang="zh-CN">
              <a:sym typeface="+mn-ea"/>
            </a:endParaRPr>
          </a:p>
          <a:p>
            <a:r>
              <a:rPr lang="zh-CN" altLang="en-US">
                <a:sym typeface="+mn-ea"/>
              </a:rPr>
              <a:t>访问</a:t>
            </a:r>
            <a:r>
              <a:rPr lang="en-US" altLang="zh-CN">
                <a:sym typeface="+mn-ea"/>
              </a:rPr>
              <a:t>localhost/indi_shop/ProjectAssgn-Ind-PartB-05/index.php</a:t>
            </a:r>
            <a:r>
              <a:rPr lang="zh-CN" altLang="en-US">
                <a:sym typeface="+mn-ea"/>
              </a:rPr>
              <a:t>以使用注册，登录，登出</a:t>
            </a:r>
            <a:r>
              <a:rPr lang="en-US" altLang="zh-CN">
                <a:sym typeface="+mn-ea"/>
              </a:rPr>
              <a:t>,</a:t>
            </a:r>
            <a:r>
              <a:rPr lang="zh-CN" altLang="en-US">
                <a:sym typeface="+mn-ea"/>
              </a:rPr>
              <a:t>重置密码功能</a:t>
            </a:r>
            <a:endParaRPr lang="en-US" altLang="zh-CN"/>
          </a:p>
          <a:p>
            <a:endParaRPr lang="en-US" altLang="zh-CN">
              <a:sym typeface="+mn-ea"/>
            </a:endParaRPr>
          </a:p>
        </p:txBody>
      </p:sp>
      <p:pic>
        <p:nvPicPr>
          <p:cNvPr id="6" name="图片 5" descr="b5-sucsignu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12005" y="939800"/>
            <a:ext cx="7491095" cy="4034155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10331450" cy="1193165"/>
          </a:xfrm>
        </p:spPr>
        <p:txBody>
          <a:bodyPr>
            <a:normAutofit fontScale="90000"/>
          </a:bodyPr>
          <a:p>
            <a:r>
              <a:rPr lang="en-US" altLang="zh-CN"/>
              <a:t>Individual Requirements</a:t>
            </a:r>
            <a:br>
              <a:rPr lang="en-US" altLang="zh-CN"/>
            </a:br>
            <a:r>
              <a:rPr lang="en-US" altLang="zh-CN"/>
              <a:t>Part B </a:t>
            </a:r>
            <a:br>
              <a:rPr lang="en-US" altLang="zh-CN"/>
            </a:br>
            <a:r>
              <a:rPr lang="en-US" altLang="zh-CN"/>
              <a:t>Practice 005 : Login Success</a:t>
            </a:r>
            <a:endParaRPr lang="zh-CN" altLang="en-US"/>
          </a:p>
        </p:txBody>
      </p:sp>
      <p:sp>
        <p:nvSpPr>
          <p:cNvPr id="6" name="文本占位符 5"/>
          <p:cNvSpPr/>
          <p:nvPr>
            <p:ph type="body" sz="half" idx="2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3" name="图片 2" descr="b5-loggedi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0105" y="1694180"/>
            <a:ext cx="8837295" cy="475869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10331450" cy="1193165"/>
          </a:xfrm>
        </p:spPr>
        <p:txBody>
          <a:bodyPr>
            <a:normAutofit fontScale="90000"/>
          </a:bodyPr>
          <a:p>
            <a:r>
              <a:rPr lang="en-US" altLang="zh-CN"/>
              <a:t>Individual Requirements</a:t>
            </a:r>
            <a:br>
              <a:rPr lang="en-US" altLang="zh-CN"/>
            </a:br>
            <a:r>
              <a:rPr lang="en-US" altLang="zh-CN"/>
              <a:t>Part B </a:t>
            </a:r>
            <a:br>
              <a:rPr lang="en-US" altLang="zh-CN"/>
            </a:br>
            <a:r>
              <a:rPr lang="en-US" altLang="zh-CN"/>
              <a:t>Practice 005 : Send email to reset password</a:t>
            </a:r>
            <a:endParaRPr lang="en-US" altLang="zh-CN"/>
          </a:p>
        </p:txBody>
      </p:sp>
      <p:sp>
        <p:nvSpPr>
          <p:cNvPr id="6" name="文本占位符 5"/>
          <p:cNvSpPr/>
          <p:nvPr>
            <p:ph type="body" sz="half" idx="2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b5-sendemail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0105" y="1695450"/>
            <a:ext cx="8904605" cy="479552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10331450" cy="1193165"/>
          </a:xfrm>
        </p:spPr>
        <p:txBody>
          <a:bodyPr>
            <a:normAutofit fontScale="90000"/>
          </a:bodyPr>
          <a:p>
            <a:r>
              <a:rPr lang="en-US" altLang="zh-CN"/>
              <a:t>Individual Requirements</a:t>
            </a:r>
            <a:br>
              <a:rPr lang="en-US" altLang="zh-CN"/>
            </a:br>
            <a:r>
              <a:rPr lang="en-US" altLang="zh-CN"/>
              <a:t>Part B </a:t>
            </a:r>
            <a:br>
              <a:rPr lang="en-US" altLang="zh-CN"/>
            </a:br>
            <a:r>
              <a:rPr lang="en-US" altLang="zh-CN"/>
              <a:t>Practice 005 : Send email to reset password</a:t>
            </a:r>
            <a:endParaRPr lang="en-US" altLang="zh-CN"/>
          </a:p>
        </p:txBody>
      </p:sp>
      <p:sp>
        <p:nvSpPr>
          <p:cNvPr id="6" name="文本占位符 5"/>
          <p:cNvSpPr/>
          <p:nvPr>
            <p:ph type="body" sz="half" idx="2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3" name="图片 2" descr="b5-resetmail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0105" y="1743075"/>
            <a:ext cx="9044940" cy="4440555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10331450" cy="1193165"/>
          </a:xfrm>
        </p:spPr>
        <p:txBody>
          <a:bodyPr>
            <a:normAutofit fontScale="90000"/>
          </a:bodyPr>
          <a:p>
            <a:r>
              <a:rPr lang="en-US" altLang="zh-CN"/>
              <a:t>Individual Requirements</a:t>
            </a:r>
            <a:br>
              <a:rPr lang="en-US" altLang="zh-CN"/>
            </a:br>
            <a:r>
              <a:rPr lang="en-US" altLang="zh-CN"/>
              <a:t>Part B </a:t>
            </a:r>
            <a:br>
              <a:rPr lang="en-US" altLang="zh-CN"/>
            </a:br>
            <a:r>
              <a:rPr lang="en-US" altLang="zh-CN"/>
              <a:t>Practice 005 : Send email to reset password</a:t>
            </a:r>
            <a:endParaRPr lang="en-US" altLang="zh-CN"/>
          </a:p>
        </p:txBody>
      </p:sp>
      <p:sp>
        <p:nvSpPr>
          <p:cNvPr id="6" name="文本占位符 5"/>
          <p:cNvSpPr/>
          <p:nvPr>
            <p:ph type="body" sz="half" idx="2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3" name="图片 2" descr="b5-reseti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0105" y="1650365"/>
            <a:ext cx="9007475" cy="485013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10331450" cy="1193165"/>
          </a:xfrm>
        </p:spPr>
        <p:txBody>
          <a:bodyPr>
            <a:normAutofit fontScale="90000"/>
          </a:bodyPr>
          <a:p>
            <a:r>
              <a:rPr lang="en-US" altLang="zh-CN"/>
              <a:t>Individual Requirements</a:t>
            </a:r>
            <a:br>
              <a:rPr lang="en-US" altLang="zh-CN"/>
            </a:br>
            <a:r>
              <a:rPr lang="en-US" altLang="zh-CN"/>
              <a:t>Part B </a:t>
            </a:r>
            <a:br>
              <a:rPr lang="en-US" altLang="zh-CN"/>
            </a:br>
            <a:r>
              <a:rPr lang="en-US" altLang="zh-CN"/>
              <a:t>Practice 005 : Send email to reset password</a:t>
            </a:r>
            <a:endParaRPr lang="en-US" altLang="zh-CN"/>
          </a:p>
        </p:txBody>
      </p:sp>
      <p:sp>
        <p:nvSpPr>
          <p:cNvPr id="6" name="文本占位符 5"/>
          <p:cNvSpPr/>
          <p:nvPr>
            <p:ph type="body" sz="half" idx="2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3" name="图片 2" descr="b5-rese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0105" y="1650365"/>
            <a:ext cx="8889365" cy="4787265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10331450" cy="1193165"/>
          </a:xfrm>
        </p:spPr>
        <p:txBody>
          <a:bodyPr>
            <a:normAutofit fontScale="90000"/>
          </a:bodyPr>
          <a:p>
            <a:r>
              <a:rPr lang="en-US" altLang="zh-CN"/>
              <a:t>Individual Requirements</a:t>
            </a:r>
            <a:br>
              <a:rPr lang="en-US" altLang="zh-CN"/>
            </a:br>
            <a:r>
              <a:rPr lang="en-US" altLang="zh-CN"/>
              <a:t>Part B </a:t>
            </a:r>
            <a:br>
              <a:rPr lang="en-US" altLang="zh-CN"/>
            </a:br>
            <a:r>
              <a:rPr lang="en-US" altLang="zh-CN"/>
              <a:t>Practice 005 : Send email to reset password</a:t>
            </a:r>
            <a:endParaRPr lang="en-US" altLang="zh-CN"/>
          </a:p>
        </p:txBody>
      </p:sp>
      <p:sp>
        <p:nvSpPr>
          <p:cNvPr id="6" name="文本占位符 5"/>
          <p:cNvSpPr/>
          <p:nvPr>
            <p:ph type="body" sz="half" idx="2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b5-reset-before"/>
          <p:cNvPicPr>
            <a:picLocks noChangeAspect="1"/>
          </p:cNvPicPr>
          <p:nvPr/>
        </p:nvPicPr>
        <p:blipFill>
          <a:blip r:embed="rId1"/>
          <a:srcRect r="30055" b="-1294"/>
          <a:stretch>
            <a:fillRect/>
          </a:stretch>
        </p:blipFill>
        <p:spPr>
          <a:xfrm>
            <a:off x="539115" y="1815465"/>
            <a:ext cx="5379085" cy="3925570"/>
          </a:xfrm>
          <a:prstGeom prst="rect">
            <a:avLst/>
          </a:prstGeom>
        </p:spPr>
      </p:pic>
      <p:pic>
        <p:nvPicPr>
          <p:cNvPr id="5" name="图片 4" descr="b5-reset-after"/>
          <p:cNvPicPr>
            <a:picLocks noChangeAspect="1"/>
          </p:cNvPicPr>
          <p:nvPr/>
        </p:nvPicPr>
        <p:blipFill>
          <a:blip r:embed="rId2"/>
          <a:srcRect r="38034"/>
          <a:stretch>
            <a:fillRect/>
          </a:stretch>
        </p:blipFill>
        <p:spPr>
          <a:xfrm>
            <a:off x="5769610" y="1815465"/>
            <a:ext cx="4827270" cy="392557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997710" y="5906135"/>
            <a:ext cx="24625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password before reset</a:t>
            </a:r>
            <a:endParaRPr lang="en-US" altLang="zh-CN"/>
          </a:p>
        </p:txBody>
      </p:sp>
      <p:sp>
        <p:nvSpPr>
          <p:cNvPr id="8" name="文本框 7"/>
          <p:cNvSpPr txBox="1"/>
          <p:nvPr/>
        </p:nvSpPr>
        <p:spPr>
          <a:xfrm>
            <a:off x="7330440" y="5869305"/>
            <a:ext cx="24625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password after reset</a:t>
            </a:r>
            <a:endParaRPr lang="en-US" altLang="zh-CN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10331450" cy="1193165"/>
          </a:xfrm>
        </p:spPr>
        <p:txBody>
          <a:bodyPr>
            <a:normAutofit fontScale="90000"/>
          </a:bodyPr>
          <a:p>
            <a:r>
              <a:rPr lang="en-US" altLang="zh-CN"/>
              <a:t>Individual Requirements</a:t>
            </a:r>
            <a:br>
              <a:rPr lang="en-US" altLang="zh-CN"/>
            </a:br>
            <a:r>
              <a:rPr lang="en-US" altLang="zh-CN"/>
              <a:t>Part B </a:t>
            </a:r>
            <a:br>
              <a:rPr lang="en-US" altLang="zh-CN"/>
            </a:br>
            <a:r>
              <a:rPr lang="en-US" altLang="zh-CN"/>
              <a:t>Practice 005 : Database</a:t>
            </a:r>
            <a:endParaRPr lang="en-US" altLang="zh-CN"/>
          </a:p>
        </p:txBody>
      </p:sp>
      <p:sp>
        <p:nvSpPr>
          <p:cNvPr id="6" name="文本占位符 5"/>
          <p:cNvSpPr/>
          <p:nvPr>
            <p:ph type="body" sz="half" idx="2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b5-db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74260" y="457200"/>
            <a:ext cx="5842000" cy="588835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>
            <a:normAutofit fontScale="90000"/>
          </a:bodyPr>
          <a:p>
            <a:r>
              <a:rPr lang="en-US" altLang="zh-CN"/>
              <a:t>Individual Requirements</a:t>
            </a:r>
            <a:br>
              <a:rPr lang="en-US" altLang="zh-CN"/>
            </a:br>
            <a:r>
              <a:rPr lang="en-US" altLang="zh-CN"/>
              <a:t>Part </a:t>
            </a:r>
            <a:r>
              <a:rPr lang="en-US" altLang="zh-CN"/>
              <a:t>A :</a:t>
            </a:r>
            <a:br>
              <a:rPr lang="en-US" altLang="zh-CN"/>
            </a:br>
            <a:r>
              <a:rPr lang="en-US" altLang="zh-CN"/>
              <a:t>View</a:t>
            </a:r>
            <a:r>
              <a:rPr lang="en-US" altLang="zh-CN"/>
              <a:t> products page</a:t>
            </a:r>
            <a:endParaRPr lang="en-US" altLang="zh-CN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/>
      </p:sp>
      <p:pic>
        <p:nvPicPr>
          <p:cNvPr id="5" name="图片 4" descr="a-3-viewpr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51605" y="1390650"/>
            <a:ext cx="8241030" cy="447103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>
            <a:normAutofit fontScale="90000"/>
          </a:bodyPr>
          <a:p>
            <a:r>
              <a:rPr lang="en-US" altLang="zh-CN"/>
              <a:t>Individual Requirements</a:t>
            </a:r>
            <a:br>
              <a:rPr lang="en-US" altLang="zh-CN"/>
            </a:br>
            <a:r>
              <a:rPr lang="en-US" altLang="zh-CN"/>
              <a:t>Part </a:t>
            </a:r>
            <a:r>
              <a:rPr lang="en-US" altLang="zh-CN"/>
              <a:t>A :</a:t>
            </a:r>
            <a:br>
              <a:rPr lang="en-US" altLang="zh-CN"/>
            </a:br>
            <a:r>
              <a:rPr lang="en-US" altLang="zh-CN"/>
              <a:t>Orders page</a:t>
            </a:r>
            <a:endParaRPr lang="en-US" altLang="zh-CN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/>
      </p:sp>
      <p:pic>
        <p:nvPicPr>
          <p:cNvPr id="6" name="图片 5" descr="a-4-orders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96615" y="1323975"/>
            <a:ext cx="8795385" cy="477202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>
            <a:normAutofit fontScale="90000"/>
          </a:bodyPr>
          <a:p>
            <a:r>
              <a:rPr lang="en-US" altLang="zh-CN"/>
              <a:t>Individual Requirements</a:t>
            </a:r>
            <a:br>
              <a:rPr lang="en-US" altLang="zh-CN"/>
            </a:br>
            <a:r>
              <a:rPr lang="en-US" altLang="zh-CN"/>
              <a:t>Part </a:t>
            </a:r>
            <a:r>
              <a:rPr lang="en-US" altLang="zh-CN"/>
              <a:t>A :</a:t>
            </a:r>
            <a:br>
              <a:rPr lang="en-US" altLang="zh-CN"/>
            </a:br>
            <a:r>
              <a:rPr lang="en-US" altLang="zh-CN"/>
              <a:t>Order detail page</a:t>
            </a:r>
            <a:endParaRPr lang="en-US" altLang="zh-CN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/>
      </p:sp>
      <p:pic>
        <p:nvPicPr>
          <p:cNvPr id="4" name="图片 3" descr="a-5-orderdetail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97605" y="1378585"/>
            <a:ext cx="8453120" cy="458660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>
            <a:normAutofit fontScale="90000"/>
          </a:bodyPr>
          <a:p>
            <a:r>
              <a:rPr lang="en-US" altLang="zh-CN"/>
              <a:t>Individual Requirements</a:t>
            </a:r>
            <a:br>
              <a:rPr lang="en-US" altLang="zh-CN"/>
            </a:br>
            <a:r>
              <a:rPr lang="en-US" altLang="zh-CN"/>
              <a:t>Part </a:t>
            </a:r>
            <a:r>
              <a:rPr lang="en-US" altLang="zh-CN"/>
              <a:t>A :</a:t>
            </a:r>
            <a:br>
              <a:rPr lang="en-US" altLang="zh-CN"/>
            </a:br>
            <a:r>
              <a:rPr lang="en-US" altLang="zh-CN"/>
              <a:t>Cart page</a:t>
            </a:r>
            <a:endParaRPr lang="en-US" altLang="zh-CN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/>
      </p:sp>
      <p:pic>
        <p:nvPicPr>
          <p:cNvPr id="6" name="图片 5" descr="a-6-car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92730" y="1488440"/>
            <a:ext cx="9374505" cy="508635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>
            <a:normAutofit fontScale="90000"/>
          </a:bodyPr>
          <a:p>
            <a:r>
              <a:rPr lang="en-US" altLang="zh-CN"/>
              <a:t>Individual Requirements</a:t>
            </a:r>
            <a:br>
              <a:rPr lang="en-US" altLang="zh-CN"/>
            </a:br>
            <a:r>
              <a:rPr lang="en-US" altLang="zh-CN"/>
              <a:t>Part </a:t>
            </a:r>
            <a:r>
              <a:rPr lang="en-US" altLang="zh-CN"/>
              <a:t>A :</a:t>
            </a:r>
            <a:br>
              <a:rPr lang="en-US" altLang="zh-CN"/>
            </a:br>
            <a:r>
              <a:rPr lang="en-US" altLang="zh-CN"/>
              <a:t>checkout page</a:t>
            </a:r>
            <a:endParaRPr lang="en-US" altLang="zh-CN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/>
      </p:sp>
      <p:pic>
        <p:nvPicPr>
          <p:cNvPr id="6" name="图片 5" descr="a-7-checkou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04870" y="1331595"/>
            <a:ext cx="8787130" cy="476821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7418</Words>
  <Application>WPS 演示</Application>
  <PresentationFormat>宽屏</PresentationFormat>
  <Paragraphs>205</Paragraphs>
  <Slides>47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47</vt:i4>
      </vt:variant>
    </vt:vector>
  </HeadingPairs>
  <TitlesOfParts>
    <vt:vector size="54" baseType="lpstr">
      <vt:lpstr>Arial</vt:lpstr>
      <vt:lpstr>宋体</vt:lpstr>
      <vt:lpstr>Wingdings</vt:lpstr>
      <vt:lpstr>Calibri</vt:lpstr>
      <vt:lpstr>微软雅黑</vt:lpstr>
      <vt:lpstr>Arial Unicode MS</vt:lpstr>
      <vt:lpstr>WPS</vt:lpstr>
      <vt:lpstr>PowerPoint 演示文稿</vt:lpstr>
      <vt:lpstr>Individual Requirements Part B  Practice 001</vt:lpstr>
      <vt:lpstr>Individual Requirements Part A</vt:lpstr>
      <vt:lpstr>Individual Requirements Part A</vt:lpstr>
      <vt:lpstr>Individual Requirements Part A : Add product page</vt:lpstr>
      <vt:lpstr>Individual Requirements Part A : View products page</vt:lpstr>
      <vt:lpstr>Individual Requirements Part A : Orders page</vt:lpstr>
      <vt:lpstr>Individual Requirements Part A : Orders page</vt:lpstr>
      <vt:lpstr>Individual Requirements Part A : Cart page</vt:lpstr>
      <vt:lpstr>Individual Requirements Part A : Login page</vt:lpstr>
      <vt:lpstr>Individual Requirements Part A : Login page</vt:lpstr>
      <vt:lpstr>Individual Requirements Part A : Database: all tables</vt:lpstr>
      <vt:lpstr>Individual Requirements Part A : Database: cart table attributes</vt:lpstr>
      <vt:lpstr>Individual Requirements Part A : Database: cart table attributes</vt:lpstr>
      <vt:lpstr>Individual Requirements Part B  Practice 001</vt:lpstr>
      <vt:lpstr>Individual Requirements Part B  Practice 001 : Create database</vt:lpstr>
      <vt:lpstr>Individual Requirements Part B  Practice 001</vt:lpstr>
      <vt:lpstr>Individual Requirements Part B  Practice 001 : Logged in page</vt:lpstr>
      <vt:lpstr>Individual Requirements Part B  Practice 001 : Logged in page</vt:lpstr>
      <vt:lpstr>Individual Requirements Part B  Practice 002</vt:lpstr>
      <vt:lpstr>Individual Requirements Part B  Practice 002</vt:lpstr>
      <vt:lpstr>Individual Requirements Part B  Practice 002</vt:lpstr>
      <vt:lpstr>Individual Requirements Part B  Practice 002 : Successful Signup</vt:lpstr>
      <vt:lpstr>Individual Requirements Part B  Practice 002 : Logged in page</vt:lpstr>
      <vt:lpstr>Individual Requirements Part B  Practice 002 : Logged in page</vt:lpstr>
      <vt:lpstr>Individual Requirements Part B  Practice 003</vt:lpstr>
      <vt:lpstr>Individual Requirements Part B  Practice 003</vt:lpstr>
      <vt:lpstr>Individual Requirements Part B  Practice 003</vt:lpstr>
      <vt:lpstr>Individual Requirements Part B  Practice 003 : Profile</vt:lpstr>
      <vt:lpstr>Individual Requirements Part B  Practice 003 :  Editing profile</vt:lpstr>
      <vt:lpstr>Individual Requirements Part B  Practice 003 :  Editing profile</vt:lpstr>
      <vt:lpstr>Individual Requirements Part B  Practice 004</vt:lpstr>
      <vt:lpstr>Individual Requirements Part B  Practice 004</vt:lpstr>
      <vt:lpstr>Individual Requirements Part B  Practice 004 : Signup Success</vt:lpstr>
      <vt:lpstr>Individual Requirements Part B  Practice 004 : Login Success</vt:lpstr>
      <vt:lpstr>Individual Requirements Part B  Practice 004 : Login Success</vt:lpstr>
      <vt:lpstr>Individual Requirements Part B  Practice 005</vt:lpstr>
      <vt:lpstr>Individual Requirements Part B  Practice 005</vt:lpstr>
      <vt:lpstr>Individual Requirements Part B  Practice 005</vt:lpstr>
      <vt:lpstr>Individual Requirements Part B  Practice 005 : Signup Success</vt:lpstr>
      <vt:lpstr>Individual Requirements Part B  Practice 005 : Login Success</vt:lpstr>
      <vt:lpstr>Individual Requirements Part B  Practice 005 : Send email to reset password</vt:lpstr>
      <vt:lpstr>Individual Requirements Part B  Practice 005 : Send email to reset password</vt:lpstr>
      <vt:lpstr>Individual Requirements Part B  Practice 005 : Send email to reset password</vt:lpstr>
      <vt:lpstr>Individual Requirements Part B  Practice 005 : Send email to reset password</vt:lpstr>
      <vt:lpstr>Individual Requirements Part B  Practice 005 : Send email to reset password</vt:lpstr>
      <vt:lpstr>Individual Requirements Part B  Practice 005 : Send email to reset password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 Z</dc:creator>
  <cp:lastModifiedBy>my goddess竟然被坏银</cp:lastModifiedBy>
  <cp:revision>29</cp:revision>
  <dcterms:created xsi:type="dcterms:W3CDTF">2023-08-09T12:44:00Z</dcterms:created>
  <dcterms:modified xsi:type="dcterms:W3CDTF">2025-05-08T22:59:02Z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3B0086CAF875411CACBDA13AB9801EF4_13</vt:lpwstr>
  </property>
  <property fmtid="{D5CDD505-2E9C-101B-9397-08002B2CF9AE}" pid="3" name="KSOProductBuildVer">
    <vt:lpwstr>2052-12.1.0.20784</vt:lpwstr>
  </property>
</Properties>
</file>